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  <p:sldMasterId id="2147483697" r:id="rId3"/>
    <p:sldMasterId id="2147483709" r:id="rId4"/>
    <p:sldMasterId id="2147483722" r:id="rId5"/>
  </p:sldMasterIdLst>
  <p:notesMasterIdLst>
    <p:notesMasterId r:id="rId64"/>
  </p:notesMasterIdLst>
  <p:sldIdLst>
    <p:sldId id="256" r:id="rId6"/>
    <p:sldId id="327" r:id="rId7"/>
    <p:sldId id="310" r:id="rId8"/>
    <p:sldId id="301" r:id="rId9"/>
    <p:sldId id="302" r:id="rId10"/>
    <p:sldId id="328" r:id="rId11"/>
    <p:sldId id="258" r:id="rId12"/>
    <p:sldId id="303" r:id="rId13"/>
    <p:sldId id="304" r:id="rId14"/>
    <p:sldId id="305" r:id="rId15"/>
    <p:sldId id="259" r:id="rId16"/>
    <p:sldId id="260" r:id="rId17"/>
    <p:sldId id="308" r:id="rId18"/>
    <p:sldId id="261" r:id="rId19"/>
    <p:sldId id="262" r:id="rId20"/>
    <p:sldId id="263" r:id="rId21"/>
    <p:sldId id="329" r:id="rId22"/>
    <p:sldId id="264" r:id="rId23"/>
    <p:sldId id="330" r:id="rId24"/>
    <p:sldId id="281" r:id="rId25"/>
    <p:sldId id="298" r:id="rId26"/>
    <p:sldId id="282" r:id="rId27"/>
    <p:sldId id="283" r:id="rId28"/>
    <p:sldId id="284" r:id="rId29"/>
    <p:sldId id="332" r:id="rId30"/>
    <p:sldId id="285" r:id="rId31"/>
    <p:sldId id="331" r:id="rId32"/>
    <p:sldId id="286" r:id="rId33"/>
    <p:sldId id="287" r:id="rId34"/>
    <p:sldId id="300" r:id="rId35"/>
    <p:sldId id="319" r:id="rId36"/>
    <p:sldId id="288" r:id="rId37"/>
    <p:sldId id="323" r:id="rId38"/>
    <p:sldId id="322" r:id="rId39"/>
    <p:sldId id="289" r:id="rId40"/>
    <p:sldId id="290" r:id="rId41"/>
    <p:sldId id="291" r:id="rId42"/>
    <p:sldId id="312" r:id="rId43"/>
    <p:sldId id="314" r:id="rId44"/>
    <p:sldId id="315" r:id="rId45"/>
    <p:sldId id="316" r:id="rId46"/>
    <p:sldId id="265" r:id="rId47"/>
    <p:sldId id="293" r:id="rId48"/>
    <p:sldId id="277" r:id="rId49"/>
    <p:sldId id="317" r:id="rId50"/>
    <p:sldId id="278" r:id="rId51"/>
    <p:sldId id="280" r:id="rId52"/>
    <p:sldId id="299" r:id="rId53"/>
    <p:sldId id="320" r:id="rId54"/>
    <p:sldId id="295" r:id="rId55"/>
    <p:sldId id="296" r:id="rId56"/>
    <p:sldId id="268" r:id="rId57"/>
    <p:sldId id="267" r:id="rId58"/>
    <p:sldId id="269" r:id="rId59"/>
    <p:sldId id="309" r:id="rId60"/>
    <p:sldId id="275" r:id="rId61"/>
    <p:sldId id="325" r:id="rId62"/>
    <p:sldId id="297" r:id="rId63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63" Type="http://schemas.openxmlformats.org/officeDocument/2006/relationships/slide" Target="slides/slide58.xml"/><Relationship Id="rId68" Type="http://schemas.openxmlformats.org/officeDocument/2006/relationships/tableStyles" Target="tableStyles.xml"/><Relationship Id="rId7" Type="http://schemas.openxmlformats.org/officeDocument/2006/relationships/slide" Target="slides/slide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66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61" Type="http://schemas.openxmlformats.org/officeDocument/2006/relationships/slide" Target="slides/slide56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notesMaster" Target="notesMasters/notesMaster1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theme" Target="theme/theme1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slide" Target="slides/slide5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D5269A-D841-40BC-8BD1-1E661BDF1593}" type="datetimeFigureOut">
              <a:rPr lang="it-IT" smtClean="0"/>
              <a:t>17/04/2015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908406-5D7C-41A1-83FD-0950185757D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127573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908406-5D7C-41A1-83FD-0950185757D3}" type="slidenum">
              <a:rPr lang="it-IT" smtClean="0"/>
              <a:t>18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399495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 smtClean="0"/>
              <a:t>mmc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908406-5D7C-41A1-83FD-0950185757D3}" type="slidenum">
              <a:rPr lang="it-IT" smtClean="0"/>
              <a:t>20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7857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08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08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08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08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08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08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08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08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08" charset="-128"/>
              </a:defRPr>
            </a:lvl9pPr>
          </a:lstStyle>
          <a:p>
            <a:pPr eaLnBrk="1" hangingPunct="1"/>
            <a:fld id="{CECA6A18-5397-42A3-9DA9-59B308AC3B8E}" type="slidenum">
              <a:rPr lang="it-IT" altLang="it-IT" sz="1200">
                <a:solidFill>
                  <a:prstClr val="black"/>
                </a:solidFill>
              </a:rPr>
              <a:pPr eaLnBrk="1" hangingPunct="1"/>
              <a:t>23</a:t>
            </a:fld>
            <a:endParaRPr lang="it-IT" altLang="it-IT" sz="1200">
              <a:solidFill>
                <a:prstClr val="black"/>
              </a:solidFill>
            </a:endParaRPr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 smtClean="0"/>
              <a:t>rumore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908406-5D7C-41A1-83FD-0950185757D3}" type="slidenum">
              <a:rPr lang="it-IT" smtClean="0">
                <a:solidFill>
                  <a:prstClr val="black"/>
                </a:solidFill>
              </a:rPr>
              <a:pPr/>
              <a:t>26</a:t>
            </a:fld>
            <a:endParaRPr lang="it-IT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79321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 smtClean="0"/>
              <a:t>Posture incongrue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908406-5D7C-41A1-83FD-0950185757D3}" type="slidenum">
              <a:rPr lang="it-IT" smtClean="0"/>
              <a:t>28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689666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 smtClean="0"/>
              <a:t>vibrazioni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908406-5D7C-41A1-83FD-0950185757D3}" type="slidenum">
              <a:rPr lang="it-IT" smtClean="0"/>
              <a:t>32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48483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37931725" indent="-37474525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57C6561E-00C6-4D77-9296-D5C3BEA0276C}" type="slidenum">
              <a:rPr lang="it-IT" altLang="it-IT">
                <a:solidFill>
                  <a:prstClr val="black"/>
                </a:solidFill>
              </a:rPr>
              <a:pPr algn="r" eaLnBrk="1" hangingPunct="1">
                <a:spcBef>
                  <a:spcPct val="0"/>
                </a:spcBef>
              </a:pPr>
              <a:t>34</a:t>
            </a:fld>
            <a:endParaRPr lang="it-IT" altLang="it-IT">
              <a:solidFill>
                <a:prstClr val="black"/>
              </a:solidFill>
            </a:endParaRPr>
          </a:p>
        </p:txBody>
      </p:sp>
      <p:sp>
        <p:nvSpPr>
          <p:cNvPr id="108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 smtClean="0"/>
              <a:t>Tempo Libero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908406-5D7C-41A1-83FD-0950185757D3}" type="slidenum">
              <a:rPr lang="it-IT" smtClean="0"/>
              <a:t>35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624514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 smtClean="0"/>
              <a:t>Rischio biologico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908406-5D7C-41A1-83FD-0950185757D3}" type="slidenum">
              <a:rPr lang="it-IT" smtClean="0"/>
              <a:t>36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863162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37931725" indent="-37474525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B0899D78-4C8E-4CF0-AC24-8E8501E73CE3}" type="slidenum">
              <a:rPr lang="it-IT" altLang="it-IT">
                <a:solidFill>
                  <a:prstClr val="black"/>
                </a:solidFill>
              </a:rPr>
              <a:pPr algn="r" eaLnBrk="1" hangingPunct="1">
                <a:spcBef>
                  <a:spcPct val="0"/>
                </a:spcBef>
              </a:pPr>
              <a:t>39</a:t>
            </a:fld>
            <a:endParaRPr lang="it-IT" altLang="it-IT">
              <a:solidFill>
                <a:prstClr val="black"/>
              </a:solidFill>
            </a:endParaRPr>
          </a:p>
        </p:txBody>
      </p:sp>
      <p:sp>
        <p:nvSpPr>
          <p:cNvPr id="119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8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1D8F6-5093-4447-9850-3F8E885B38D4}" type="datetimeFigureOut">
              <a:rPr lang="it-IT" smtClean="0"/>
              <a:t>17/04/2015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730FC-DA1B-4541-A18F-FEE6ED0BFDF2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1D8F6-5093-4447-9850-3F8E885B38D4}" type="datetimeFigureOut">
              <a:rPr lang="it-IT" smtClean="0"/>
              <a:t>17/04/2015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730FC-DA1B-4541-A18F-FEE6ED0BFDF2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1D8F6-5093-4447-9850-3F8E885B38D4}" type="datetimeFigureOut">
              <a:rPr lang="it-IT" smtClean="0"/>
              <a:t>17/04/2015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730FC-DA1B-4541-A18F-FEE6ED0BFDF2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1D8F6-5093-4447-9850-3F8E885B38D4}" type="datetimeFigureOut">
              <a:rPr lang="it-IT" smtClean="0"/>
              <a:t>17/04/2015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730FC-DA1B-4541-A18F-FEE6ED0BFDF2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1D8F6-5093-4447-9850-3F8E885B38D4}" type="datetimeFigureOut">
              <a:rPr lang="it-IT" smtClean="0"/>
              <a:t>17/04/2015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730FC-DA1B-4541-A18F-FEE6ED0BFDF2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1D8F6-5093-4447-9850-3F8E885B38D4}" type="datetimeFigureOut">
              <a:rPr lang="it-IT" smtClean="0"/>
              <a:t>17/04/2015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730FC-DA1B-4541-A18F-FEE6ED0BFDF2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1D8F6-5093-4447-9850-3F8E885B38D4}" type="datetimeFigureOut">
              <a:rPr lang="it-IT" smtClean="0"/>
              <a:t>17/04/2015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730FC-DA1B-4541-A18F-FEE6ED0BFDF2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1D8F6-5093-4447-9850-3F8E885B38D4}" type="datetimeFigureOut">
              <a:rPr lang="it-IT" smtClean="0"/>
              <a:t>17/04/2015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730FC-DA1B-4541-A18F-FEE6ED0BFDF2}" type="slidenum">
              <a:rPr lang="it-IT" smtClean="0"/>
              <a:t>‹N›</a:t>
            </a:fld>
            <a:endParaRPr lang="it-IT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1D8F6-5093-4447-9850-3F8E885B38D4}" type="datetimeFigureOut">
              <a:rPr lang="it-IT" smtClean="0"/>
              <a:t>17/04/2015</a:t>
            </a:fld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C730FC-DA1B-4541-A18F-FEE6ED0BFDF2}" type="slidenum">
              <a:rPr lang="it-IT" smtClean="0"/>
              <a:t>‹N›</a:t>
            </a:fld>
            <a:endParaRPr lang="it-IT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1D8F6-5093-4447-9850-3F8E885B38D4}" type="datetimeFigureOut">
              <a:rPr lang="it-IT" smtClean="0"/>
              <a:t>17/04/2015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730FC-DA1B-4541-A18F-FEE6ED0BFDF2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1D8F6-5093-4447-9850-3F8E885B38D4}" type="datetimeFigureOut">
              <a:rPr lang="it-IT" smtClean="0"/>
              <a:t>17/04/2015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730FC-DA1B-4541-A18F-FEE6ED0BFDF2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 altLang="it-IT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 altLang="it-IT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4C41CF2-7CD5-4512-81EF-2C7721576527}" type="slidenum">
              <a:rPr lang="it-IT" altLang="it-IT">
                <a:solidFill>
                  <a:srgbClr val="000000"/>
                </a:solidFill>
              </a:rPr>
              <a:pPr/>
              <a:t>‹N›</a:t>
            </a:fld>
            <a:endParaRPr lang="it-IT" alt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82916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 altLang="it-IT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 altLang="it-IT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7797C3-7374-4FA2-A7FE-D3C3BD215ED2}" type="slidenum">
              <a:rPr lang="it-IT" altLang="it-IT">
                <a:solidFill>
                  <a:srgbClr val="000000"/>
                </a:solidFill>
              </a:rPr>
              <a:pPr/>
              <a:t>‹N›</a:t>
            </a:fld>
            <a:endParaRPr lang="it-IT" alt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28360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 altLang="it-IT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 altLang="it-IT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EF4A019-6969-4676-8DA1-026E1F04BE5C}" type="slidenum">
              <a:rPr lang="it-IT" altLang="it-IT">
                <a:solidFill>
                  <a:srgbClr val="000000"/>
                </a:solidFill>
              </a:rPr>
              <a:pPr/>
              <a:t>‹N›</a:t>
            </a:fld>
            <a:endParaRPr lang="it-IT" alt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00455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 altLang="it-IT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 altLang="it-IT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2CB45F2-D483-4D80-9654-46E0F942A634}" type="slidenum">
              <a:rPr lang="it-IT" altLang="it-IT">
                <a:solidFill>
                  <a:srgbClr val="000000"/>
                </a:solidFill>
              </a:rPr>
              <a:pPr/>
              <a:t>‹N›</a:t>
            </a:fld>
            <a:endParaRPr lang="it-IT" alt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40773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 altLang="it-IT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 altLang="it-IT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AA18053-FC5B-47CD-A1EC-18F929FBD136}" type="slidenum">
              <a:rPr lang="it-IT" altLang="it-IT">
                <a:solidFill>
                  <a:srgbClr val="000000"/>
                </a:solidFill>
              </a:rPr>
              <a:pPr/>
              <a:t>‹N›</a:t>
            </a:fld>
            <a:endParaRPr lang="it-IT" alt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94962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 altLang="it-IT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 altLang="it-IT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A7717B7-B874-42A6-A2A9-D0449C1E947D}" type="slidenum">
              <a:rPr lang="it-IT" altLang="it-IT">
                <a:solidFill>
                  <a:srgbClr val="000000"/>
                </a:solidFill>
              </a:rPr>
              <a:pPr/>
              <a:t>‹N›</a:t>
            </a:fld>
            <a:endParaRPr lang="it-IT" alt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455397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 altLang="it-IT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 altLang="it-IT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BB09C3A-FFDE-409C-9CF3-D4712AA532F3}" type="slidenum">
              <a:rPr lang="it-IT" altLang="it-IT">
                <a:solidFill>
                  <a:srgbClr val="000000"/>
                </a:solidFill>
              </a:rPr>
              <a:pPr/>
              <a:t>‹N›</a:t>
            </a:fld>
            <a:endParaRPr lang="it-IT" alt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032327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 altLang="it-IT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 altLang="it-IT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0252BEE-FC78-4D9D-843B-980AD97D76D6}" type="slidenum">
              <a:rPr lang="it-IT" altLang="it-IT">
                <a:solidFill>
                  <a:srgbClr val="000000"/>
                </a:solidFill>
              </a:rPr>
              <a:pPr/>
              <a:t>‹N›</a:t>
            </a:fld>
            <a:endParaRPr lang="it-IT" alt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240811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 altLang="it-IT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 altLang="it-IT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61CD8B-FC98-4E35-A64E-B9417029B447}" type="slidenum">
              <a:rPr lang="it-IT" altLang="it-IT">
                <a:solidFill>
                  <a:srgbClr val="000000"/>
                </a:solidFill>
              </a:rPr>
              <a:pPr/>
              <a:t>‹N›</a:t>
            </a:fld>
            <a:endParaRPr lang="it-IT" alt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261329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 altLang="it-IT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 altLang="it-IT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A1A8F94-ADAC-4AB2-8F8B-8E9A3FF5EE3C}" type="slidenum">
              <a:rPr lang="it-IT" altLang="it-IT">
                <a:solidFill>
                  <a:srgbClr val="000000"/>
                </a:solidFill>
              </a:rPr>
              <a:pPr/>
              <a:t>‹N›</a:t>
            </a:fld>
            <a:endParaRPr lang="it-IT" alt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369523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 altLang="it-IT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 altLang="it-IT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1F24E02-984F-408F-AC01-4D2003F660E6}" type="slidenum">
              <a:rPr lang="it-IT" altLang="it-IT">
                <a:solidFill>
                  <a:srgbClr val="000000"/>
                </a:solidFill>
              </a:rPr>
              <a:pPr/>
              <a:t>‹N›</a:t>
            </a:fld>
            <a:endParaRPr lang="it-IT" alt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089690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 altLang="it-IT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 altLang="it-IT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2BADB2A-6592-459D-AAD0-0C3014CEE98F}" type="slidenum">
              <a:rPr lang="it-IT" altLang="it-IT">
                <a:solidFill>
                  <a:srgbClr val="000000"/>
                </a:solidFill>
              </a:rPr>
              <a:pPr/>
              <a:t>‹N›</a:t>
            </a:fld>
            <a:endParaRPr lang="it-IT" alt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775350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1D8F6-5093-4447-9850-3F8E885B38D4}" type="datetimeFigureOut">
              <a:rPr lang="it-IT" smtClean="0">
                <a:solidFill>
                  <a:srgbClr val="DFDCB7"/>
                </a:solidFill>
              </a:rPr>
              <a:pPr/>
              <a:t>17/04/2015</a:t>
            </a:fld>
            <a:endParaRPr lang="it-IT">
              <a:solidFill>
                <a:srgbClr val="DFDCB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DFDCB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730FC-DA1B-4541-A18F-FEE6ED0BFDF2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3427182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1D8F6-5093-4447-9850-3F8E885B38D4}" type="datetimeFigureOut">
              <a:rPr lang="it-IT" smtClean="0">
                <a:solidFill>
                  <a:srgbClr val="DFDCB7"/>
                </a:solidFill>
              </a:rPr>
              <a:pPr/>
              <a:t>17/04/2015</a:t>
            </a:fld>
            <a:endParaRPr lang="it-IT">
              <a:solidFill>
                <a:srgbClr val="DFDCB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DFDCB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730FC-DA1B-4541-A18F-FEE6ED0BFDF2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1456769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1D8F6-5093-4447-9850-3F8E885B38D4}" type="datetimeFigureOut">
              <a:rPr lang="it-IT" smtClean="0">
                <a:solidFill>
                  <a:srgbClr val="DFDCB7"/>
                </a:solidFill>
              </a:rPr>
              <a:pPr/>
              <a:t>17/04/2015</a:t>
            </a:fld>
            <a:endParaRPr lang="it-IT">
              <a:solidFill>
                <a:srgbClr val="DFDCB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DFDCB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730FC-DA1B-4541-A18F-FEE6ED0BFDF2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5647293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1D8F6-5093-4447-9850-3F8E885B38D4}" type="datetimeFigureOut">
              <a:rPr lang="it-IT" smtClean="0">
                <a:solidFill>
                  <a:srgbClr val="DFDCB7"/>
                </a:solidFill>
              </a:rPr>
              <a:pPr/>
              <a:t>17/04/2015</a:t>
            </a:fld>
            <a:endParaRPr lang="it-IT">
              <a:solidFill>
                <a:srgbClr val="DFDCB7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DFDCB7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730FC-DA1B-4541-A18F-FEE6ED0BFDF2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2626519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1D8F6-5093-4447-9850-3F8E885B38D4}" type="datetimeFigureOut">
              <a:rPr lang="it-IT" smtClean="0">
                <a:solidFill>
                  <a:srgbClr val="DFDCB7"/>
                </a:solidFill>
              </a:rPr>
              <a:pPr/>
              <a:t>17/04/2015</a:t>
            </a:fld>
            <a:endParaRPr lang="it-IT">
              <a:solidFill>
                <a:srgbClr val="DFDCB7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DFDCB7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730FC-DA1B-4541-A18F-FEE6ED0BFDF2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9054852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1D8F6-5093-4447-9850-3F8E885B38D4}" type="datetimeFigureOut">
              <a:rPr lang="it-IT" smtClean="0">
                <a:solidFill>
                  <a:srgbClr val="DFDCB7"/>
                </a:solidFill>
              </a:rPr>
              <a:pPr/>
              <a:t>17/04/2015</a:t>
            </a:fld>
            <a:endParaRPr lang="it-IT">
              <a:solidFill>
                <a:srgbClr val="DFDCB7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DFDCB7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730FC-DA1B-4541-A18F-FEE6ED0BFDF2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8491429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1D8F6-5093-4447-9850-3F8E885B38D4}" type="datetimeFigureOut">
              <a:rPr lang="it-IT" smtClean="0">
                <a:solidFill>
                  <a:srgbClr val="DFDCB7"/>
                </a:solidFill>
              </a:rPr>
              <a:pPr/>
              <a:t>17/04/2015</a:t>
            </a:fld>
            <a:endParaRPr lang="it-IT">
              <a:solidFill>
                <a:srgbClr val="DFDCB7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DFDCB7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730FC-DA1B-4541-A18F-FEE6ED0BFDF2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8884201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1D8F6-5093-4447-9850-3F8E885B38D4}" type="datetimeFigureOut">
              <a:rPr lang="it-IT" smtClean="0">
                <a:solidFill>
                  <a:srgbClr val="DFDCB7"/>
                </a:solidFill>
              </a:rPr>
              <a:pPr/>
              <a:t>17/04/2015</a:t>
            </a:fld>
            <a:endParaRPr lang="it-IT">
              <a:solidFill>
                <a:srgbClr val="DFDCB7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DFDCB7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730FC-DA1B-4541-A18F-FEE6ED0BFDF2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471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1D8F6-5093-4447-9850-3F8E885B38D4}" type="datetimeFigureOut">
              <a:rPr lang="it-IT" smtClean="0">
                <a:solidFill>
                  <a:srgbClr val="DFDCB7"/>
                </a:solidFill>
              </a:rPr>
              <a:pPr/>
              <a:t>17/04/2015</a:t>
            </a:fld>
            <a:endParaRPr lang="it-IT">
              <a:solidFill>
                <a:srgbClr val="DFDCB7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C730FC-DA1B-4541-A18F-FEE6ED0BFDF2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it-IT">
              <a:solidFill>
                <a:srgbClr val="DFDCB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947750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1D8F6-5093-4447-9850-3F8E885B38D4}" type="datetimeFigureOut">
              <a:rPr lang="it-IT" smtClean="0">
                <a:solidFill>
                  <a:srgbClr val="DFDCB7"/>
                </a:solidFill>
              </a:rPr>
              <a:pPr/>
              <a:t>17/04/2015</a:t>
            </a:fld>
            <a:endParaRPr lang="it-IT">
              <a:solidFill>
                <a:srgbClr val="DFDCB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DFDCB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730FC-DA1B-4541-A18F-FEE6ED0BFDF2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9666423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1D8F6-5093-4447-9850-3F8E885B38D4}" type="datetimeFigureOut">
              <a:rPr lang="it-IT" smtClean="0">
                <a:solidFill>
                  <a:srgbClr val="DFDCB7"/>
                </a:solidFill>
              </a:rPr>
              <a:pPr/>
              <a:t>17/04/2015</a:t>
            </a:fld>
            <a:endParaRPr lang="it-IT">
              <a:solidFill>
                <a:srgbClr val="DFDCB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DFDCB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730FC-DA1B-4541-A18F-FEE6ED0BFDF2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3326180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0AAC71-2512-4CBA-8DF5-0914596A2912}" type="slidenum">
              <a:rPr lang="it-IT" altLang="it-IT">
                <a:solidFill>
                  <a:srgbClr val="000000"/>
                </a:solidFill>
              </a:rPr>
              <a:pPr>
                <a:defRPr/>
              </a:pPr>
              <a:t>‹N›</a:t>
            </a:fld>
            <a:endParaRPr lang="it-IT" alt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259049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CC087F-432E-45D8-93C4-2A9F1569A1E7}" type="slidenum">
              <a:rPr lang="it-IT" altLang="it-IT">
                <a:solidFill>
                  <a:srgbClr val="000000"/>
                </a:solidFill>
              </a:rPr>
              <a:pPr>
                <a:defRPr/>
              </a:pPr>
              <a:t>‹N›</a:t>
            </a:fld>
            <a:endParaRPr lang="it-IT" alt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57661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8C405C-13BD-45E9-89F5-4712CBA399D0}" type="slidenum">
              <a:rPr lang="it-IT" altLang="it-IT">
                <a:solidFill>
                  <a:srgbClr val="000000"/>
                </a:solidFill>
              </a:rPr>
              <a:pPr>
                <a:defRPr/>
              </a:pPr>
              <a:t>‹N›</a:t>
            </a:fld>
            <a:endParaRPr lang="it-IT" alt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681566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A7FE56-1D50-4CCA-AB93-E777F6D21CE7}" type="slidenum">
              <a:rPr lang="it-IT" altLang="it-IT">
                <a:solidFill>
                  <a:srgbClr val="000000"/>
                </a:solidFill>
              </a:rPr>
              <a:pPr>
                <a:defRPr/>
              </a:pPr>
              <a:t>‹N›</a:t>
            </a:fld>
            <a:endParaRPr lang="it-IT" alt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828556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687C15-6252-4DB1-8F0C-200DDE6A8542}" type="slidenum">
              <a:rPr lang="it-IT" altLang="it-IT">
                <a:solidFill>
                  <a:srgbClr val="000000"/>
                </a:solidFill>
              </a:rPr>
              <a:pPr>
                <a:defRPr/>
              </a:pPr>
              <a:t>‹N›</a:t>
            </a:fld>
            <a:endParaRPr lang="it-IT" alt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062768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7DB6EF-E002-4690-95DE-A2ECFA1C0AD7}" type="slidenum">
              <a:rPr lang="it-IT" altLang="it-IT">
                <a:solidFill>
                  <a:srgbClr val="000000"/>
                </a:solidFill>
              </a:rPr>
              <a:pPr>
                <a:defRPr/>
              </a:pPr>
              <a:t>‹N›</a:t>
            </a:fld>
            <a:endParaRPr lang="it-IT" alt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852985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450071-7FDA-4F1A-A832-A324A3FAF477}" type="slidenum">
              <a:rPr lang="it-IT" altLang="it-IT">
                <a:solidFill>
                  <a:srgbClr val="000000"/>
                </a:solidFill>
              </a:rPr>
              <a:pPr>
                <a:defRPr/>
              </a:pPr>
              <a:t>‹N›</a:t>
            </a:fld>
            <a:endParaRPr lang="it-IT" alt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040257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91BBE8-4FB0-42C0-BCC0-28D7FA68AEA9}" type="slidenum">
              <a:rPr lang="it-IT" altLang="it-IT">
                <a:solidFill>
                  <a:srgbClr val="000000"/>
                </a:solidFill>
              </a:rPr>
              <a:pPr>
                <a:defRPr/>
              </a:pPr>
              <a:t>‹N›</a:t>
            </a:fld>
            <a:endParaRPr lang="it-IT" alt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636039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353EF6-2F5F-4506-A136-094DB0EF622C}" type="slidenum">
              <a:rPr lang="it-IT" altLang="it-IT">
                <a:solidFill>
                  <a:srgbClr val="000000"/>
                </a:solidFill>
              </a:rPr>
              <a:pPr>
                <a:defRPr/>
              </a:pPr>
              <a:t>‹N›</a:t>
            </a:fld>
            <a:endParaRPr lang="it-IT" alt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54911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5DAE5B-AD49-4623-9130-A36AABF9B613}" type="slidenum">
              <a:rPr lang="it-IT" altLang="it-IT">
                <a:solidFill>
                  <a:srgbClr val="000000"/>
                </a:solidFill>
              </a:rPr>
              <a:pPr>
                <a:defRPr/>
              </a:pPr>
              <a:t>‹N›</a:t>
            </a:fld>
            <a:endParaRPr lang="it-IT" alt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024398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644BFF-AF3A-4A6F-ABFD-2592D31E2EB2}" type="slidenum">
              <a:rPr lang="it-IT" altLang="it-IT">
                <a:solidFill>
                  <a:srgbClr val="000000"/>
                </a:solidFill>
              </a:rPr>
              <a:pPr>
                <a:defRPr/>
              </a:pPr>
              <a:t>‹N›</a:t>
            </a:fld>
            <a:endParaRPr lang="it-IT" alt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320930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0AB294-193E-4902-89BC-BAED851DC0E2}" type="slidenum">
              <a:rPr lang="it-IT" altLang="it-IT">
                <a:solidFill>
                  <a:srgbClr val="000000"/>
                </a:solidFill>
              </a:rPr>
              <a:pPr>
                <a:defRPr/>
              </a:pPr>
              <a:t>‹N›</a:t>
            </a:fld>
            <a:endParaRPr lang="it-IT" alt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38573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0AAC71-2512-4CBA-8DF5-0914596A2912}" type="slidenum">
              <a:rPr lang="it-IT" altLang="it-IT">
                <a:solidFill>
                  <a:srgbClr val="000000"/>
                </a:solidFill>
              </a:rPr>
              <a:pPr>
                <a:defRPr/>
              </a:pPr>
              <a:t>‹N›</a:t>
            </a:fld>
            <a:endParaRPr lang="it-IT" alt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300165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CC087F-432E-45D8-93C4-2A9F1569A1E7}" type="slidenum">
              <a:rPr lang="it-IT" altLang="it-IT">
                <a:solidFill>
                  <a:srgbClr val="000000"/>
                </a:solidFill>
              </a:rPr>
              <a:pPr>
                <a:defRPr/>
              </a:pPr>
              <a:t>‹N›</a:t>
            </a:fld>
            <a:endParaRPr lang="it-IT" alt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52560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8C405C-13BD-45E9-89F5-4712CBA399D0}" type="slidenum">
              <a:rPr lang="it-IT" altLang="it-IT">
                <a:solidFill>
                  <a:srgbClr val="000000"/>
                </a:solidFill>
              </a:rPr>
              <a:pPr>
                <a:defRPr/>
              </a:pPr>
              <a:t>‹N›</a:t>
            </a:fld>
            <a:endParaRPr lang="it-IT" alt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485616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A7FE56-1D50-4CCA-AB93-E777F6D21CE7}" type="slidenum">
              <a:rPr lang="it-IT" altLang="it-IT">
                <a:solidFill>
                  <a:srgbClr val="000000"/>
                </a:solidFill>
              </a:rPr>
              <a:pPr>
                <a:defRPr/>
              </a:pPr>
              <a:t>‹N›</a:t>
            </a:fld>
            <a:endParaRPr lang="it-IT" alt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917841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687C15-6252-4DB1-8F0C-200DDE6A8542}" type="slidenum">
              <a:rPr lang="it-IT" altLang="it-IT">
                <a:solidFill>
                  <a:srgbClr val="000000"/>
                </a:solidFill>
              </a:rPr>
              <a:pPr>
                <a:defRPr/>
              </a:pPr>
              <a:t>‹N›</a:t>
            </a:fld>
            <a:endParaRPr lang="it-IT" alt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565594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7DB6EF-E002-4690-95DE-A2ECFA1C0AD7}" type="slidenum">
              <a:rPr lang="it-IT" altLang="it-IT">
                <a:solidFill>
                  <a:srgbClr val="000000"/>
                </a:solidFill>
              </a:rPr>
              <a:pPr>
                <a:defRPr/>
              </a:pPr>
              <a:t>‹N›</a:t>
            </a:fld>
            <a:endParaRPr lang="it-IT" alt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976972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450071-7FDA-4F1A-A832-A324A3FAF477}" type="slidenum">
              <a:rPr lang="it-IT" altLang="it-IT">
                <a:solidFill>
                  <a:srgbClr val="000000"/>
                </a:solidFill>
              </a:rPr>
              <a:pPr>
                <a:defRPr/>
              </a:pPr>
              <a:t>‹N›</a:t>
            </a:fld>
            <a:endParaRPr lang="it-IT" alt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502306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91BBE8-4FB0-42C0-BCC0-28D7FA68AEA9}" type="slidenum">
              <a:rPr lang="it-IT" altLang="it-IT">
                <a:solidFill>
                  <a:srgbClr val="000000"/>
                </a:solidFill>
              </a:rPr>
              <a:pPr>
                <a:defRPr/>
              </a:pPr>
              <a:t>‹N›</a:t>
            </a:fld>
            <a:endParaRPr lang="it-IT" alt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236354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353EF6-2F5F-4506-A136-094DB0EF622C}" type="slidenum">
              <a:rPr lang="it-IT" altLang="it-IT">
                <a:solidFill>
                  <a:srgbClr val="000000"/>
                </a:solidFill>
              </a:rPr>
              <a:pPr>
                <a:defRPr/>
              </a:pPr>
              <a:t>‹N›</a:t>
            </a:fld>
            <a:endParaRPr lang="it-IT" alt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187715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5DAE5B-AD49-4623-9130-A36AABF9B613}" type="slidenum">
              <a:rPr lang="it-IT" altLang="it-IT">
                <a:solidFill>
                  <a:srgbClr val="000000"/>
                </a:solidFill>
              </a:rPr>
              <a:pPr>
                <a:defRPr/>
              </a:pPr>
              <a:t>‹N›</a:t>
            </a:fld>
            <a:endParaRPr lang="it-IT" alt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425825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644BFF-AF3A-4A6F-ABFD-2592D31E2EB2}" type="slidenum">
              <a:rPr lang="it-IT" altLang="it-IT">
                <a:solidFill>
                  <a:srgbClr val="000000"/>
                </a:solidFill>
              </a:rPr>
              <a:pPr>
                <a:defRPr/>
              </a:pPr>
              <a:t>‹N›</a:t>
            </a:fld>
            <a:endParaRPr lang="it-IT" alt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008219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0AB294-193E-4902-89BC-BAED851DC0E2}" type="slidenum">
              <a:rPr lang="it-IT" altLang="it-IT">
                <a:solidFill>
                  <a:srgbClr val="000000"/>
                </a:solidFill>
              </a:rPr>
              <a:pPr>
                <a:defRPr/>
              </a:pPr>
              <a:t>‹N›</a:t>
            </a:fld>
            <a:endParaRPr lang="it-IT" alt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42583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slideLayout" Target="../slideLayouts/slideLayout58.xml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56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32C730FC-DA1B-4541-A18F-FEE6ED0BFDF2}" type="slidenum">
              <a:rPr lang="it-IT" smtClean="0"/>
              <a:t>‹N›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it-I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82E1D8F6-5093-4447-9850-3F8E885B38D4}" type="datetimeFigureOut">
              <a:rPr lang="it-IT" smtClean="0"/>
              <a:t>17/04/2015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lo stile del titolo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gli stili del testo dello schema</a:t>
            </a:r>
          </a:p>
          <a:p>
            <a:pPr lvl="1"/>
            <a:r>
              <a:rPr lang="it-IT" altLang="it-IT" smtClean="0"/>
              <a:t>Secondo livello</a:t>
            </a:r>
          </a:p>
          <a:p>
            <a:pPr lvl="2"/>
            <a:r>
              <a:rPr lang="it-IT" altLang="it-IT" smtClean="0"/>
              <a:t>Terzo livello</a:t>
            </a:r>
          </a:p>
          <a:p>
            <a:pPr lvl="3"/>
            <a:r>
              <a:rPr lang="it-IT" altLang="it-IT" smtClean="0"/>
              <a:t>Quarto livello</a:t>
            </a:r>
          </a:p>
          <a:p>
            <a:pPr lvl="4"/>
            <a:r>
              <a:rPr lang="it-IT" altLang="it-IT" smtClean="0"/>
              <a:t>Quinto livello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altLang="it-IT" smtClean="0">
              <a:solidFill>
                <a:srgbClr val="000000"/>
              </a:solidFill>
              <a:ea typeface="ＭＳ Ｐゴシック" pitchFamily="-108" charset="-128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it-IT" altLang="it-IT" smtClean="0">
              <a:solidFill>
                <a:srgbClr val="000000"/>
              </a:solidFill>
              <a:ea typeface="ＭＳ Ｐゴシック" pitchFamily="-108" charset="-128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0AC3A4D-AC9B-4E1D-B680-6688A2F800E5}" type="slidenum">
              <a:rPr lang="it-IT" altLang="it-IT" smtClean="0">
                <a:solidFill>
                  <a:srgbClr val="000000"/>
                </a:solidFill>
                <a:ea typeface="ＭＳ Ｐゴシック" pitchFamily="-108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‹N›</a:t>
            </a:fld>
            <a:endParaRPr lang="it-IT" altLang="it-IT" smtClean="0">
              <a:solidFill>
                <a:srgbClr val="000000"/>
              </a:solidFill>
              <a:ea typeface="ＭＳ Ｐゴシック" pitchFamily="-10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312540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pitchFamily="-108" charset="-128"/>
          <a:cs typeface="ＭＳ Ｐゴシック" pitchFamily="-108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65" charset="0"/>
          <a:ea typeface="ＭＳ Ｐゴシック" pitchFamily="-108" charset="-128"/>
          <a:cs typeface="ＭＳ Ｐゴシック" pitchFamily="-108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65" charset="0"/>
          <a:ea typeface="ＭＳ Ｐゴシック" pitchFamily="-108" charset="-128"/>
          <a:cs typeface="ＭＳ Ｐゴシック" pitchFamily="-108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65" charset="0"/>
          <a:ea typeface="ＭＳ Ｐゴシック" pitchFamily="-108" charset="-128"/>
          <a:cs typeface="ＭＳ Ｐゴシック" pitchFamily="-108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65" charset="0"/>
          <a:ea typeface="ＭＳ Ｐゴシック" pitchFamily="-108" charset="-128"/>
          <a:cs typeface="ＭＳ Ｐゴシック" pitchFamily="-108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65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65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65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65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pitchFamily="-108" charset="-128"/>
          <a:cs typeface="ＭＳ Ｐゴシック" pitchFamily="-108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pitchFamily="-65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65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65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32C730FC-DA1B-4541-A18F-FEE6ED0BFDF2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it-IT">
              <a:solidFill>
                <a:srgbClr val="DFDCB7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82E1D8F6-5093-4447-9850-3F8E885B38D4}" type="datetimeFigureOut">
              <a:rPr lang="it-IT" smtClean="0">
                <a:solidFill>
                  <a:srgbClr val="DFDCB7"/>
                </a:solidFill>
              </a:rPr>
              <a:pPr/>
              <a:t>17/04/2015</a:t>
            </a:fld>
            <a:endParaRPr lang="it-IT">
              <a:solidFill>
                <a:srgbClr val="DFDCB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79798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lo stile del titolo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gli stili del testo dello schema</a:t>
            </a:r>
          </a:p>
          <a:p>
            <a:pPr lvl="1"/>
            <a:r>
              <a:rPr lang="it-IT" altLang="it-IT" smtClean="0"/>
              <a:t>Secondo livello</a:t>
            </a:r>
          </a:p>
          <a:p>
            <a:pPr lvl="2"/>
            <a:r>
              <a:rPr lang="it-IT" altLang="it-IT" smtClean="0"/>
              <a:t>Terzo livello</a:t>
            </a:r>
          </a:p>
          <a:p>
            <a:pPr lvl="3"/>
            <a:r>
              <a:rPr lang="it-IT" altLang="it-IT" smtClean="0"/>
              <a:t>Quarto livello</a:t>
            </a:r>
          </a:p>
          <a:p>
            <a:pPr lvl="4"/>
            <a:r>
              <a:rPr lang="it-IT" altLang="it-IT" smtClean="0"/>
              <a:t>Quinto livello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smtClean="0">
                <a:latin typeface="Arial" charset="0"/>
                <a:ea typeface="ＭＳ Ｐゴシック" pitchFamily="-108" charset="-128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it-IT" altLang="it-IT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latin typeface="Arial" charset="0"/>
                <a:ea typeface="ＭＳ Ｐゴシック" pitchFamily="-108" charset="-128"/>
              </a:defRPr>
            </a:lvl1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it-IT" altLang="it-IT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>
                <a:latin typeface="Arial" charset="0"/>
                <a:ea typeface="ＭＳ Ｐゴシック" pitchFamily="-108" charset="-128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11AB45C-BA77-43ED-B9F3-825F5469B749}" type="slidenum">
              <a:rPr lang="it-IT" altLang="it-IT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‹N›</a:t>
            </a:fld>
            <a:endParaRPr lang="it-IT" alt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1726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  <p:sldLayoutId id="2147483721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MS PGothic" pitchFamily="34" charset="-128"/>
          <a:cs typeface="ＭＳ Ｐゴシック" pitchFamily="-108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65" charset="0"/>
          <a:ea typeface="MS PGothic" pitchFamily="34" charset="-128"/>
          <a:cs typeface="ＭＳ Ｐゴシック" pitchFamily="-108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65" charset="0"/>
          <a:ea typeface="MS PGothic" pitchFamily="34" charset="-128"/>
          <a:cs typeface="ＭＳ Ｐゴシック" pitchFamily="-108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65" charset="0"/>
          <a:ea typeface="MS PGothic" pitchFamily="34" charset="-128"/>
          <a:cs typeface="ＭＳ Ｐゴシック" pitchFamily="-108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65" charset="0"/>
          <a:ea typeface="MS PGothic" pitchFamily="34" charset="-128"/>
          <a:cs typeface="ＭＳ Ｐゴシック" pitchFamily="-108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65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65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65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65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MS PGothic" pitchFamily="34" charset="-128"/>
          <a:cs typeface="ＭＳ Ｐゴシック" pitchFamily="-108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MS PGothic" pitchFamily="34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MS PGothic" pitchFamily="34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MS PGothic" pitchFamily="34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MS PGothic" pitchFamily="34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lo stile del titolo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gli stili del testo dello schema</a:t>
            </a:r>
          </a:p>
          <a:p>
            <a:pPr lvl="1"/>
            <a:r>
              <a:rPr lang="it-IT" altLang="it-IT" smtClean="0"/>
              <a:t>Secondo livello</a:t>
            </a:r>
          </a:p>
          <a:p>
            <a:pPr lvl="2"/>
            <a:r>
              <a:rPr lang="it-IT" altLang="it-IT" smtClean="0"/>
              <a:t>Terzo livello</a:t>
            </a:r>
          </a:p>
          <a:p>
            <a:pPr lvl="3"/>
            <a:r>
              <a:rPr lang="it-IT" altLang="it-IT" smtClean="0"/>
              <a:t>Quarto livello</a:t>
            </a:r>
          </a:p>
          <a:p>
            <a:pPr lvl="4"/>
            <a:r>
              <a:rPr lang="it-IT" altLang="it-IT" smtClean="0"/>
              <a:t>Quinto livello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smtClean="0">
                <a:latin typeface="Arial" charset="0"/>
                <a:ea typeface="ＭＳ Ｐゴシック" pitchFamily="-108" charset="-128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it-IT" altLang="it-IT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latin typeface="Arial" charset="0"/>
                <a:ea typeface="ＭＳ Ｐゴシック" pitchFamily="-108" charset="-128"/>
              </a:defRPr>
            </a:lvl1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it-IT" altLang="it-IT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>
                <a:latin typeface="Arial" charset="0"/>
                <a:ea typeface="ＭＳ Ｐゴシック" pitchFamily="-108" charset="-128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11AB45C-BA77-43ED-B9F3-825F5469B749}" type="slidenum">
              <a:rPr lang="it-IT" altLang="it-IT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‹N›</a:t>
            </a:fld>
            <a:endParaRPr lang="it-IT" alt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89555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  <p:sldLayoutId id="2147483734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MS PGothic" pitchFamily="34" charset="-128"/>
          <a:cs typeface="ＭＳ Ｐゴシック" pitchFamily="-108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65" charset="0"/>
          <a:ea typeface="MS PGothic" pitchFamily="34" charset="-128"/>
          <a:cs typeface="ＭＳ Ｐゴシック" pitchFamily="-108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65" charset="0"/>
          <a:ea typeface="MS PGothic" pitchFamily="34" charset="-128"/>
          <a:cs typeface="ＭＳ Ｐゴシック" pitchFamily="-108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65" charset="0"/>
          <a:ea typeface="MS PGothic" pitchFamily="34" charset="-128"/>
          <a:cs typeface="ＭＳ Ｐゴシック" pitchFamily="-108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65" charset="0"/>
          <a:ea typeface="MS PGothic" pitchFamily="34" charset="-128"/>
          <a:cs typeface="ＭＳ Ｐゴシック" pitchFamily="-108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65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65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65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65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MS PGothic" pitchFamily="34" charset="-128"/>
          <a:cs typeface="ＭＳ Ｐゴシック" pitchFamily="-108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MS PGothic" pitchFamily="34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MS PGothic" pitchFamily="34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MS PGothic" pitchFamily="34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MS PGothic" pitchFamily="34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13" Type="http://schemas.openxmlformats.org/officeDocument/2006/relationships/image" Target="../media/image19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12" Type="http://schemas.openxmlformats.org/officeDocument/2006/relationships/image" Target="../media/image1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.jpeg"/><Relationship Id="rId11" Type="http://schemas.openxmlformats.org/officeDocument/2006/relationships/image" Target="../media/image17.png"/><Relationship Id="rId5" Type="http://schemas.openxmlformats.org/officeDocument/2006/relationships/image" Target="../media/image11.jpeg"/><Relationship Id="rId10" Type="http://schemas.openxmlformats.org/officeDocument/2006/relationships/image" Target="../media/image16.jpeg"/><Relationship Id="rId4" Type="http://schemas.openxmlformats.org/officeDocument/2006/relationships/image" Target="../media/image10.jpeg"/><Relationship Id="rId9" Type="http://schemas.openxmlformats.org/officeDocument/2006/relationships/image" Target="../media/image15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1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33.jpeg"/><Relationship Id="rId7" Type="http://schemas.openxmlformats.org/officeDocument/2006/relationships/image" Target="../media/image3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hyperlink" Target="http://www.google.it/url?sa=i&amp;rct=j&amp;q=&amp;esrc=s&amp;source=images&amp;cd=&amp;cad=rja&amp;uact=8&amp;ved=0CAMQjRw&amp;url=http://www.nuovaresistenza.org/2011/02/08/il-fenomeno-della-pirateria-marittima-al-largo-della-somalia/&amp;ei=GMgUVbbPJIHzUoyRhLAE&amp;bvm=bv.89381419,d.d24&amp;psig=AFQjCNEGdYRZpZPOikiDsFcJrRYUFEPgwg&amp;ust=1427511704632919" TargetMode="External"/><Relationship Id="rId1" Type="http://schemas.openxmlformats.org/officeDocument/2006/relationships/slideLayout" Target="../slideLayouts/slideLayout2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43.jpe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4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emf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755576" y="764705"/>
            <a:ext cx="7474024" cy="3096344"/>
          </a:xfrm>
        </p:spPr>
        <p:txBody>
          <a:bodyPr/>
          <a:lstStyle/>
          <a:p>
            <a:r>
              <a:rPr lang="it-IT" b="1" dirty="0" smtClean="0">
                <a:latin typeface="+mn-lt"/>
              </a:rPr>
              <a:t>Attività </a:t>
            </a:r>
            <a:br>
              <a:rPr lang="it-IT" b="1" dirty="0" smtClean="0">
                <a:latin typeface="+mn-lt"/>
              </a:rPr>
            </a:br>
            <a:r>
              <a:rPr lang="it-IT" b="1" dirty="0" smtClean="0">
                <a:latin typeface="+mn-lt"/>
              </a:rPr>
              <a:t>Medico </a:t>
            </a:r>
            <a:r>
              <a:rPr lang="it-IT" b="1" dirty="0">
                <a:latin typeface="+mn-lt"/>
              </a:rPr>
              <a:t>C</a:t>
            </a:r>
            <a:r>
              <a:rPr lang="it-IT" b="1" dirty="0" smtClean="0">
                <a:latin typeface="+mn-lt"/>
              </a:rPr>
              <a:t>ompetente 271</a:t>
            </a:r>
            <a:endParaRPr lang="it-IT" b="1" dirty="0">
              <a:latin typeface="+mn-lt"/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b="1" dirty="0" smtClean="0">
                <a:solidFill>
                  <a:srgbClr val="FF0000"/>
                </a:solidFill>
              </a:rPr>
              <a:t>Dr. Luigi Mori</a:t>
            </a:r>
          </a:p>
          <a:p>
            <a:r>
              <a:rPr lang="it-IT" b="1" dirty="0" smtClean="0">
                <a:solidFill>
                  <a:srgbClr val="FF0000"/>
                </a:solidFill>
              </a:rPr>
              <a:t>Medico Competente Coordinatore Costa Crociere spa</a:t>
            </a:r>
            <a:endParaRPr lang="it-IT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6080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b="1" dirty="0" smtClean="0">
                <a:solidFill>
                  <a:srgbClr val="FF0000"/>
                </a:solidFill>
              </a:rPr>
              <a:t>Medico Competente </a:t>
            </a:r>
            <a:endParaRPr lang="it-IT" b="1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14300" indent="0" algn="ctr">
              <a:buNone/>
            </a:pPr>
            <a:endParaRPr lang="it-IT" sz="9600" dirty="0" smtClean="0"/>
          </a:p>
          <a:p>
            <a:pPr marL="114300" indent="0" algn="ctr">
              <a:buNone/>
            </a:pPr>
            <a:r>
              <a:rPr lang="it-IT" sz="9600" dirty="0" smtClean="0"/>
              <a:t>?</a:t>
            </a:r>
            <a:endParaRPr lang="it-IT" sz="9600" dirty="0"/>
          </a:p>
        </p:txBody>
      </p:sp>
    </p:spTree>
    <p:extLst>
      <p:ext uri="{BB962C8B-B14F-4D97-AF65-F5344CB8AC3E}">
        <p14:creationId xmlns:p14="http://schemas.microsoft.com/office/powerpoint/2010/main" val="2651956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spcBef>
                <a:spcPts val="0"/>
              </a:spcBef>
            </a:pPr>
            <a:r>
              <a:rPr lang="it-IT" sz="3200" b="1" spc="0" dirty="0" smtClean="0">
                <a:solidFill>
                  <a:srgbClr val="FF0000"/>
                </a:solidFill>
                <a:latin typeface="Calibri"/>
                <a:ea typeface="+mn-ea"/>
                <a:cs typeface="+mn-cs"/>
              </a:rPr>
              <a:t/>
            </a:r>
            <a:br>
              <a:rPr lang="it-IT" sz="3200" b="1" spc="0" dirty="0" smtClean="0">
                <a:solidFill>
                  <a:srgbClr val="FF0000"/>
                </a:solidFill>
                <a:latin typeface="Calibri"/>
                <a:ea typeface="+mn-ea"/>
                <a:cs typeface="+mn-cs"/>
              </a:rPr>
            </a:br>
            <a:r>
              <a:rPr lang="it-IT" sz="3200" b="1" spc="0" dirty="0">
                <a:solidFill>
                  <a:srgbClr val="FF0000"/>
                </a:solidFill>
                <a:latin typeface="Calibri"/>
                <a:ea typeface="+mn-ea"/>
                <a:cs typeface="+mn-cs"/>
              </a:rPr>
              <a:t/>
            </a:r>
            <a:br>
              <a:rPr lang="it-IT" sz="3200" b="1" spc="0" dirty="0">
                <a:solidFill>
                  <a:srgbClr val="FF0000"/>
                </a:solidFill>
                <a:latin typeface="Calibri"/>
                <a:ea typeface="+mn-ea"/>
                <a:cs typeface="+mn-cs"/>
              </a:rPr>
            </a:br>
            <a:r>
              <a:rPr lang="it-IT" sz="3200" b="1" spc="0" dirty="0" smtClean="0">
                <a:solidFill>
                  <a:srgbClr val="FF0000"/>
                </a:solidFill>
                <a:latin typeface="Calibri"/>
                <a:ea typeface="+mn-ea"/>
                <a:cs typeface="+mn-cs"/>
              </a:rPr>
              <a:t>Quali </a:t>
            </a:r>
            <a:r>
              <a:rPr lang="it-IT" sz="3200" b="1" spc="0" dirty="0">
                <a:solidFill>
                  <a:srgbClr val="FF0000"/>
                </a:solidFill>
                <a:latin typeface="Calibri"/>
                <a:ea typeface="+mn-ea"/>
                <a:cs typeface="+mn-cs"/>
              </a:rPr>
              <a:t>sono i requisiti per svolgere l’attività di Medico Competente ?</a:t>
            </a:r>
            <a:br>
              <a:rPr lang="it-IT" sz="3200" b="1" spc="0" dirty="0">
                <a:solidFill>
                  <a:srgbClr val="FF0000"/>
                </a:solidFill>
                <a:latin typeface="Calibri"/>
                <a:ea typeface="+mn-ea"/>
                <a:cs typeface="+mn-cs"/>
              </a:rPr>
            </a:br>
            <a:r>
              <a:rPr lang="it-IT" sz="1800" spc="0" dirty="0">
                <a:solidFill>
                  <a:srgbClr val="2F2B20"/>
                </a:solidFill>
                <a:latin typeface="Calibri"/>
                <a:ea typeface="+mn-ea"/>
                <a:cs typeface="+mn-cs"/>
              </a:rPr>
              <a:t/>
            </a:r>
            <a:br>
              <a:rPr lang="it-IT" sz="1800" spc="0" dirty="0">
                <a:solidFill>
                  <a:srgbClr val="2F2B20"/>
                </a:solidFill>
                <a:latin typeface="Calibri"/>
                <a:ea typeface="+mn-ea"/>
                <a:cs typeface="+mn-cs"/>
              </a:rPr>
            </a:br>
            <a:endParaRPr lang="it-IT" dirty="0"/>
          </a:p>
        </p:txBody>
      </p:sp>
      <p:sp>
        <p:nvSpPr>
          <p:cNvPr id="3" name="Rettangolo 2"/>
          <p:cNvSpPr/>
          <p:nvPr/>
        </p:nvSpPr>
        <p:spPr>
          <a:xfrm>
            <a:off x="755576" y="1628800"/>
            <a:ext cx="6840760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it-IT" dirty="0" smtClean="0"/>
          </a:p>
          <a:p>
            <a:r>
              <a:rPr lang="it-IT" dirty="0" smtClean="0"/>
              <a:t>Art</a:t>
            </a:r>
            <a:r>
              <a:rPr lang="it-IT" dirty="0"/>
              <a:t>. 38, comma 1 del </a:t>
            </a:r>
            <a:r>
              <a:rPr lang="it-IT" dirty="0" err="1"/>
              <a:t>D.Lgs.</a:t>
            </a:r>
            <a:r>
              <a:rPr lang="it-IT" dirty="0"/>
              <a:t> 81/08: "Per svolgere le funzioni di medico competente è necessario possedere uno dei seguenti titoli o requisiti: </a:t>
            </a:r>
            <a:br>
              <a:rPr lang="it-IT" dirty="0"/>
            </a:br>
            <a:r>
              <a:rPr lang="it-IT" dirty="0"/>
              <a:t>a) specializzazione in medicina del lavoro o in medicina preventiva dei lavoratori e psicotecnica</a:t>
            </a:r>
            <a:r>
              <a:rPr lang="it-IT" dirty="0" smtClean="0"/>
              <a:t>;</a:t>
            </a:r>
          </a:p>
          <a:p>
            <a:r>
              <a:rPr lang="it-IT" dirty="0"/>
              <a:t/>
            </a:r>
            <a:br>
              <a:rPr lang="it-IT" dirty="0"/>
            </a:br>
            <a:r>
              <a:rPr lang="it-IT" dirty="0"/>
              <a:t>b) docenza in medicina del lavoro o in medicina preventiva dei lavoratori e psicotecnica o in tossicologia industriale o in igiene industriale o in fisiologia e igiene del lavoro o in clinica del lavoro</a:t>
            </a:r>
            <a:r>
              <a:rPr lang="it-IT" dirty="0" smtClean="0"/>
              <a:t>;</a:t>
            </a:r>
          </a:p>
          <a:p>
            <a:r>
              <a:rPr lang="it-IT" dirty="0"/>
              <a:t/>
            </a:r>
            <a:br>
              <a:rPr lang="it-IT" dirty="0"/>
            </a:br>
            <a:r>
              <a:rPr lang="it-IT" dirty="0"/>
              <a:t>c) autorizzazione di cui all’articolo 55 del decreto legislativo 15 agosto 1991, n. 277</a:t>
            </a:r>
            <a:r>
              <a:rPr lang="it-IT" dirty="0" smtClean="0"/>
              <a:t>;</a:t>
            </a:r>
          </a:p>
          <a:p>
            <a:r>
              <a:rPr lang="it-IT" dirty="0"/>
              <a:t/>
            </a:r>
            <a:br>
              <a:rPr lang="it-IT" dirty="0"/>
            </a:br>
            <a:r>
              <a:rPr lang="it-IT" dirty="0"/>
              <a:t>d) specializzazione in igiene e medicina preventiva o in medicina legale;</a:t>
            </a:r>
            <a:br>
              <a:rPr lang="it-IT" dirty="0"/>
            </a:br>
            <a:r>
              <a:rPr lang="it-IT" dirty="0"/>
              <a:t>d-bis) con esclusivo riferimento al ruolo dei sanitari delle Forze armate, compresa l’Arma dei carabinieri, della Polizia di Stato e della Guardia di finanza, svolgimento di attività di medico nel settore del lavoro per almeno quattro anni"</a:t>
            </a:r>
            <a:br>
              <a:rPr lang="it-IT" dirty="0"/>
            </a:b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940628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3200" b="1" dirty="0" smtClean="0"/>
              <a:t/>
            </a:r>
            <a:br>
              <a:rPr lang="it-IT" sz="3200" b="1" dirty="0" smtClean="0"/>
            </a:br>
            <a:r>
              <a:rPr lang="it-IT" sz="3200" b="1" dirty="0"/>
              <a:t/>
            </a:r>
            <a:br>
              <a:rPr lang="it-IT" sz="3200" b="1" dirty="0"/>
            </a:br>
            <a:r>
              <a:rPr lang="it-IT" sz="3200" b="1" dirty="0" smtClean="0"/>
              <a:t/>
            </a:r>
            <a:br>
              <a:rPr lang="it-IT" sz="3200" b="1" dirty="0" smtClean="0"/>
            </a:br>
            <a:r>
              <a:rPr lang="it-IT" sz="3200" b="1" dirty="0"/>
              <a:t/>
            </a:r>
            <a:br>
              <a:rPr lang="it-IT" sz="3200" b="1" dirty="0"/>
            </a:br>
            <a:r>
              <a:rPr lang="it-IT" sz="3200" b="1" dirty="0" smtClean="0"/>
              <a:t/>
            </a:r>
            <a:br>
              <a:rPr lang="it-IT" sz="3200" b="1" dirty="0" smtClean="0"/>
            </a:br>
            <a:r>
              <a:rPr lang="it-IT" sz="3200" b="1" dirty="0"/>
              <a:t/>
            </a:r>
            <a:br>
              <a:rPr lang="it-IT" sz="3200" b="1" dirty="0"/>
            </a:br>
            <a:r>
              <a:rPr lang="it-IT" sz="3200" b="1" dirty="0" smtClean="0"/>
              <a:t/>
            </a:r>
            <a:br>
              <a:rPr lang="it-IT" sz="3200" b="1" dirty="0" smtClean="0"/>
            </a:br>
            <a:r>
              <a:rPr lang="it-IT" sz="3200" b="1" dirty="0"/>
              <a:t/>
            </a:r>
            <a:br>
              <a:rPr lang="it-IT" sz="3200" b="1" dirty="0"/>
            </a:br>
            <a:r>
              <a:rPr lang="it-IT" sz="3200" b="1" dirty="0" smtClean="0"/>
              <a:t/>
            </a:r>
            <a:br>
              <a:rPr lang="it-IT" sz="3200" b="1" dirty="0" smtClean="0"/>
            </a:br>
            <a:r>
              <a:rPr lang="it-IT" sz="3200" b="1" dirty="0" smtClean="0"/>
              <a:t/>
            </a:r>
            <a:br>
              <a:rPr lang="it-IT" sz="3200" b="1" dirty="0" smtClean="0"/>
            </a:br>
            <a:r>
              <a:rPr lang="it-IT" sz="3200" b="1" dirty="0"/>
              <a:t/>
            </a:r>
            <a:br>
              <a:rPr lang="it-IT" sz="3200" b="1" dirty="0"/>
            </a:br>
            <a:r>
              <a:rPr lang="it-IT" sz="3200" b="1" dirty="0" smtClean="0"/>
              <a:t/>
            </a:r>
            <a:br>
              <a:rPr lang="it-IT" sz="3200" b="1" dirty="0" smtClean="0"/>
            </a:br>
            <a:r>
              <a:rPr lang="it-IT" sz="3200" b="1" dirty="0" smtClean="0">
                <a:solidFill>
                  <a:srgbClr val="FF0000"/>
                </a:solidFill>
                <a:latin typeface="+mn-lt"/>
              </a:rPr>
              <a:t>Sanzioni a carico del Medico Competente</a:t>
            </a:r>
            <a:r>
              <a:rPr lang="it-IT" sz="3200" b="1" dirty="0" smtClean="0">
                <a:latin typeface="+mn-lt"/>
              </a:rPr>
              <a:t/>
            </a:r>
            <a:br>
              <a:rPr lang="it-IT" sz="3200" b="1" dirty="0" smtClean="0">
                <a:latin typeface="+mn-lt"/>
              </a:rPr>
            </a:br>
            <a:r>
              <a:rPr lang="it-IT" sz="3200" b="1" dirty="0">
                <a:latin typeface="+mn-lt"/>
              </a:rPr>
              <a:t/>
            </a:r>
            <a:br>
              <a:rPr lang="it-IT" sz="3200" b="1" dirty="0">
                <a:latin typeface="+mn-lt"/>
              </a:rPr>
            </a:br>
            <a:r>
              <a:rPr lang="it-IT" sz="2400" dirty="0" smtClean="0">
                <a:latin typeface="+mn-lt"/>
              </a:rPr>
              <a:t>Il </a:t>
            </a:r>
            <a:r>
              <a:rPr lang="it-IT" sz="2400" dirty="0">
                <a:latin typeface="+mn-lt"/>
              </a:rPr>
              <a:t>medico competente </a:t>
            </a:r>
            <a:r>
              <a:rPr lang="it-IT" sz="2400" dirty="0" smtClean="0">
                <a:latin typeface="+mn-lt"/>
              </a:rPr>
              <a:t>è punito</a:t>
            </a:r>
            <a:r>
              <a:rPr lang="it-IT" sz="2400" dirty="0">
                <a:latin typeface="+mn-lt"/>
              </a:rPr>
              <a:t>:</a:t>
            </a:r>
            <a:br>
              <a:rPr lang="it-IT" sz="2400" dirty="0">
                <a:latin typeface="+mn-lt"/>
              </a:rPr>
            </a:br>
            <a:r>
              <a:rPr lang="it-IT" sz="2400" dirty="0" smtClean="0">
                <a:latin typeface="+mn-lt"/>
              </a:rPr>
              <a:t/>
            </a:r>
            <a:br>
              <a:rPr lang="it-IT" sz="2400" dirty="0" smtClean="0">
                <a:latin typeface="+mn-lt"/>
              </a:rPr>
            </a:br>
            <a:r>
              <a:rPr lang="it-IT" sz="2400" dirty="0" smtClean="0">
                <a:latin typeface="+mn-lt"/>
              </a:rPr>
              <a:t>a</a:t>
            </a:r>
            <a:r>
              <a:rPr lang="it-IT" sz="2400" dirty="0">
                <a:latin typeface="+mn-lt"/>
              </a:rPr>
              <a:t>) con l'arresto fino a due mesi o con l'ammenda da lire un milione a </a:t>
            </a:r>
            <a:r>
              <a:rPr lang="it-IT" sz="2400" dirty="0" smtClean="0">
                <a:latin typeface="+mn-lt"/>
              </a:rPr>
              <a:t>lire </a:t>
            </a:r>
            <a:r>
              <a:rPr lang="it-IT" sz="2400" dirty="0">
                <a:latin typeface="+mn-lt"/>
              </a:rPr>
              <a:t>sei milioni per la violazione dell'articolo 23, comma 1, lettere b), c), g);</a:t>
            </a:r>
            <a:br>
              <a:rPr lang="it-IT" sz="2400" dirty="0">
                <a:latin typeface="+mn-lt"/>
              </a:rPr>
            </a:br>
            <a:r>
              <a:rPr lang="it-IT" sz="2400" dirty="0" smtClean="0">
                <a:latin typeface="+mn-lt"/>
              </a:rPr>
              <a:t/>
            </a:r>
            <a:br>
              <a:rPr lang="it-IT" sz="2400" dirty="0" smtClean="0">
                <a:latin typeface="+mn-lt"/>
              </a:rPr>
            </a:br>
            <a:r>
              <a:rPr lang="it-IT" sz="2400" dirty="0" smtClean="0">
                <a:latin typeface="+mn-lt"/>
              </a:rPr>
              <a:t>b</a:t>
            </a:r>
            <a:r>
              <a:rPr lang="it-IT" sz="2400" dirty="0">
                <a:latin typeface="+mn-lt"/>
              </a:rPr>
              <a:t>) con l'arresto fino a un mese o con l'ammenda da lire cinquecento mila a lire tre milioni per la violazione dell'articolo 23, comma 1, lettere d), e), f), h) e comma  </a:t>
            </a:r>
            <a:r>
              <a:rPr lang="it-IT" sz="2400" dirty="0" smtClean="0">
                <a:latin typeface="+mn-lt"/>
              </a:rPr>
              <a:t>primo </a:t>
            </a:r>
            <a:r>
              <a:rPr lang="it-IT" sz="2400" dirty="0">
                <a:latin typeface="+mn-lt"/>
              </a:rPr>
              <a:t>periodo</a:t>
            </a:r>
            <a:r>
              <a:rPr lang="it-IT" sz="3200" dirty="0">
                <a:latin typeface="+mn-lt"/>
              </a:rPr>
              <a:t>.</a:t>
            </a:r>
            <a:br>
              <a:rPr lang="it-IT" sz="3200" dirty="0">
                <a:latin typeface="+mn-lt"/>
              </a:rPr>
            </a:br>
            <a:r>
              <a:rPr lang="it-IT" sz="3200" dirty="0">
                <a:latin typeface="Arial"/>
              </a:rPr>
              <a:t/>
            </a:r>
            <a:br>
              <a:rPr lang="it-IT" sz="3200" dirty="0">
                <a:latin typeface="Arial"/>
              </a:rPr>
            </a:br>
            <a:r>
              <a:rPr lang="it-IT" sz="3200" dirty="0"/>
              <a:t/>
            </a:r>
            <a:br>
              <a:rPr lang="it-IT" sz="3200" dirty="0"/>
            </a:br>
            <a:r>
              <a:rPr lang="it-IT" sz="3200" b="1" dirty="0"/>
              <a:t/>
            </a:r>
            <a:br>
              <a:rPr lang="it-IT" sz="3200" b="1" dirty="0"/>
            </a:br>
            <a:endParaRPr lang="it-IT" sz="3200" b="1" dirty="0"/>
          </a:p>
        </p:txBody>
      </p:sp>
    </p:spTree>
    <p:extLst>
      <p:ext uri="{BB962C8B-B14F-4D97-AF65-F5344CB8AC3E}">
        <p14:creationId xmlns:p14="http://schemas.microsoft.com/office/powerpoint/2010/main" val="2576729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/>
          <p:cNvSpPr/>
          <p:nvPr/>
        </p:nvSpPr>
        <p:spPr>
          <a:xfrm>
            <a:off x="251520" y="-1388493"/>
            <a:ext cx="8136904" cy="75713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it-IT" dirty="0" smtClean="0"/>
          </a:p>
          <a:p>
            <a:endParaRPr lang="it-IT" dirty="0"/>
          </a:p>
          <a:p>
            <a:endParaRPr lang="it-IT" dirty="0" smtClean="0"/>
          </a:p>
          <a:p>
            <a:endParaRPr lang="it-IT" dirty="0"/>
          </a:p>
          <a:p>
            <a:endParaRPr lang="it-IT" dirty="0" smtClean="0"/>
          </a:p>
          <a:p>
            <a:endParaRPr lang="it-IT" b="1" dirty="0">
              <a:solidFill>
                <a:srgbClr val="FF0000"/>
              </a:solidFill>
            </a:endParaRPr>
          </a:p>
          <a:p>
            <a:r>
              <a:rPr lang="it-IT" b="1" dirty="0" smtClean="0">
                <a:solidFill>
                  <a:srgbClr val="FF0000"/>
                </a:solidFill>
              </a:rPr>
              <a:t>D. </a:t>
            </a:r>
            <a:r>
              <a:rPr lang="it-IT" b="1" dirty="0" err="1" smtClean="0">
                <a:solidFill>
                  <a:srgbClr val="FF0000"/>
                </a:solidFill>
              </a:rPr>
              <a:t>Lgs</a:t>
            </a:r>
            <a:r>
              <a:rPr lang="it-IT" b="1" dirty="0" smtClean="0">
                <a:solidFill>
                  <a:srgbClr val="FF0000"/>
                </a:solidFill>
              </a:rPr>
              <a:t> . 271 /99 art. 23</a:t>
            </a:r>
          </a:p>
          <a:p>
            <a:r>
              <a:rPr lang="it-IT" dirty="0" smtClean="0"/>
              <a:t>b</a:t>
            </a:r>
            <a:r>
              <a:rPr lang="it-IT" dirty="0"/>
              <a:t>) effettua gli accertamenti sanitari ed esprime i giudizi di </a:t>
            </a:r>
            <a:r>
              <a:rPr lang="it-IT" dirty="0" smtClean="0"/>
              <a:t>idoneità </a:t>
            </a:r>
            <a:r>
              <a:rPr lang="it-IT" dirty="0"/>
              <a:t>alla mansione specifica indicati al comma 6;</a:t>
            </a:r>
          </a:p>
          <a:p>
            <a:r>
              <a:rPr lang="it-IT" dirty="0"/>
              <a:t>c) istituisce ed aggiorna, sotto la propria </a:t>
            </a:r>
            <a:r>
              <a:rPr lang="it-IT" dirty="0" smtClean="0"/>
              <a:t>responsabilità, </a:t>
            </a:r>
            <a:r>
              <a:rPr lang="it-IT" dirty="0"/>
              <a:t>una cartella sanitaria e di rischio da custodire, presso l'armatore con salvaguardia del segreto professionale;</a:t>
            </a:r>
          </a:p>
          <a:p>
            <a:r>
              <a:rPr lang="it-IT" dirty="0"/>
              <a:t>d) fornisce informazioni ai lavoratori marittimi sul significato degli accertamenti sanitari cui sono sottoposti e, nel caso di esposizione ad agenti con effetti a lungo termine, sulla </a:t>
            </a:r>
            <a:r>
              <a:rPr lang="it-IT" dirty="0" smtClean="0"/>
              <a:t>necessità </a:t>
            </a:r>
            <a:r>
              <a:rPr lang="it-IT" dirty="0"/>
              <a:t>di sottoporsi ad accertamenti sanitari anche dopo la cessazione </a:t>
            </a:r>
            <a:r>
              <a:rPr lang="it-IT" dirty="0" smtClean="0"/>
              <a:t>dell'attività </a:t>
            </a:r>
            <a:r>
              <a:rPr lang="it-IT" dirty="0"/>
              <a:t>che comporta l'esposizione a tali agenti. Fornisce </a:t>
            </a:r>
            <a:r>
              <a:rPr lang="it-IT" dirty="0" smtClean="0"/>
              <a:t>altresì </a:t>
            </a:r>
            <a:r>
              <a:rPr lang="it-IT" dirty="0"/>
              <a:t>a richiesta informazioni analoghe al rappresentante alla sicurezza dell'ambiente di lavoro;</a:t>
            </a:r>
          </a:p>
          <a:p>
            <a:r>
              <a:rPr lang="it-IT" dirty="0"/>
              <a:t>e) informa il lavoratore marittimo dei risultati degli accertamenti sanitari di cui alla lettera b) e a richiesta rilascia copia della documentazione sanitaria;</a:t>
            </a:r>
          </a:p>
          <a:p>
            <a:r>
              <a:rPr lang="it-IT" dirty="0"/>
              <a:t>f) comunica in occasione delle riunioni di cui all'articolo 14, i risultati anonimi collettivi degli accertamenti clinici e strumentali effettuati e fornisce indicazioni sul significato degli stessi;</a:t>
            </a:r>
          </a:p>
          <a:p>
            <a:r>
              <a:rPr lang="it-IT" dirty="0"/>
              <a:t>g) congiuntamente al responsabile della sicurezza visita gli ambienti di lavoro almeno due volte l'anno e partecipa alla programmazione del controllo dell'esposizione dei lavoratori marittimi;</a:t>
            </a:r>
          </a:p>
          <a:p>
            <a:r>
              <a:rPr lang="it-IT" dirty="0"/>
              <a:t>h) fatti salvi i controlli sanitari di cui alla lettera b) effettua le visite mediche richieste dai lavoratori qualora tali richieste siano correlate ai rischi professionali.</a:t>
            </a:r>
          </a:p>
        </p:txBody>
      </p:sp>
    </p:spTree>
    <p:extLst>
      <p:ext uri="{BB962C8B-B14F-4D97-AF65-F5344CB8AC3E}">
        <p14:creationId xmlns:p14="http://schemas.microsoft.com/office/powerpoint/2010/main" val="2538648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b="1" dirty="0" smtClean="0">
                <a:solidFill>
                  <a:srgbClr val="FF0000"/>
                </a:solidFill>
              </a:rPr>
              <a:t>Sorveglianza sanitaria</a:t>
            </a:r>
            <a:endParaRPr lang="it-IT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8712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sz="3200" b="1" dirty="0" smtClean="0">
                <a:solidFill>
                  <a:srgbClr val="FF0000"/>
                </a:solidFill>
                <a:latin typeface="+mn-lt"/>
              </a:rPr>
              <a:t>Periodicità a</a:t>
            </a:r>
            <a:r>
              <a:rPr lang="it-IT" sz="3200" b="1" dirty="0" smtClean="0">
                <a:solidFill>
                  <a:srgbClr val="FF0000"/>
                </a:solidFill>
                <a:latin typeface="+mn-lt"/>
              </a:rPr>
              <a:t>ccertamenti sanitari</a:t>
            </a:r>
            <a:endParaRPr lang="it-IT" sz="32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11560" y="1844824"/>
            <a:ext cx="7620000" cy="4800600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it-IT" b="1" dirty="0" smtClean="0">
                <a:solidFill>
                  <a:srgbClr val="FF0000"/>
                </a:solidFill>
              </a:rPr>
              <a:t>PERIODICITA’ </a:t>
            </a:r>
          </a:p>
          <a:p>
            <a:pPr marL="114300" indent="0" algn="just">
              <a:buNone/>
            </a:pPr>
            <a:r>
              <a:rPr lang="it-IT" sz="4000" dirty="0" smtClean="0"/>
              <a:t>La periodicità di visita non è uguale per tutti i lavoratori, ma varia a secondo del piano sanitario </a:t>
            </a:r>
            <a:endParaRPr lang="it-IT" sz="4000" dirty="0"/>
          </a:p>
        </p:txBody>
      </p:sp>
    </p:spTree>
    <p:extLst>
      <p:ext uri="{BB962C8B-B14F-4D97-AF65-F5344CB8AC3E}">
        <p14:creationId xmlns:p14="http://schemas.microsoft.com/office/powerpoint/2010/main" val="3339369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3112754"/>
              </p:ext>
            </p:extLst>
          </p:nvPr>
        </p:nvGraphicFramePr>
        <p:xfrm>
          <a:off x="539551" y="548674"/>
          <a:ext cx="7272808" cy="5999025"/>
        </p:xfrm>
        <a:graphic>
          <a:graphicData uri="http://schemas.openxmlformats.org/drawingml/2006/table">
            <a:tbl>
              <a:tblPr/>
              <a:tblGrid>
                <a:gridCol w="3636404"/>
                <a:gridCol w="3636404"/>
              </a:tblGrid>
              <a:tr h="333882">
                <a:tc gridSpan="2">
                  <a:txBody>
                    <a:bodyPr/>
                    <a:lstStyle/>
                    <a:p>
                      <a:r>
                        <a:rPr lang="it-IT" sz="1600" b="1" dirty="0"/>
                        <a:t>Nome Gruppo Omogeneo: DECK - pompieri (</a:t>
                      </a:r>
                      <a:r>
                        <a:rPr lang="it-IT" sz="1600" b="1" dirty="0" err="1"/>
                        <a:t>Chief</a:t>
                      </a:r>
                      <a:r>
                        <a:rPr lang="it-IT" sz="1600" b="1" dirty="0"/>
                        <a:t> </a:t>
                      </a:r>
                      <a:r>
                        <a:rPr lang="it-IT" sz="1600" b="1" dirty="0" err="1"/>
                        <a:t>Fireman</a:t>
                      </a:r>
                      <a:r>
                        <a:rPr lang="it-IT" sz="1600" b="1" dirty="0"/>
                        <a:t>/ </a:t>
                      </a:r>
                      <a:r>
                        <a:rPr lang="it-IT" sz="1600" b="1" dirty="0" err="1"/>
                        <a:t>Fireman</a:t>
                      </a:r>
                      <a:r>
                        <a:rPr lang="it-IT" sz="1600" b="1" dirty="0"/>
                        <a:t>)</a:t>
                      </a:r>
                      <a:endParaRPr lang="it-IT" sz="1600" dirty="0"/>
                    </a:p>
                  </a:txBody>
                  <a:tcPr marL="4607" marR="4607" marT="4607" marB="46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DED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818430">
                <a:tc>
                  <a:txBody>
                    <a:bodyPr/>
                    <a:lstStyle/>
                    <a:p>
                      <a:r>
                        <a:rPr lang="it-IT" sz="900" b="1"/>
                        <a:t>Rischi: </a:t>
                      </a:r>
                      <a:endParaRPr lang="it-IT" sz="900"/>
                    </a:p>
                  </a:txBody>
                  <a:tcPr marL="4607" marR="4607" marT="4607" marB="46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900"/>
                        <a:t>rumore (rischio lieve), movimentazione manuale dei carichi (rischio medio), rischio chimico rilevante per la salute, lavoro notturno</a:t>
                      </a:r>
                    </a:p>
                  </a:txBody>
                  <a:tcPr marL="4607" marR="4607" marT="4607" marB="46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33882">
                <a:tc>
                  <a:txBody>
                    <a:bodyPr/>
                    <a:lstStyle/>
                    <a:p>
                      <a:r>
                        <a:rPr lang="it-IT" sz="900" b="1"/>
                        <a:t>Riferimento normativo: </a:t>
                      </a:r>
                      <a:endParaRPr lang="it-IT" sz="900"/>
                    </a:p>
                  </a:txBody>
                  <a:tcPr marL="4607" marR="4607" marT="4607" marB="46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900"/>
                        <a:t>D. Lgs. 81/08, D.Lgs. 271/99</a:t>
                      </a:r>
                      <a:br>
                        <a:rPr lang="it-IT" sz="900"/>
                      </a:br>
                      <a:r>
                        <a:rPr lang="it-IT" sz="900"/>
                        <a:t> </a:t>
                      </a:r>
                    </a:p>
                  </a:txBody>
                  <a:tcPr marL="4607" marR="4607" marT="4607" marB="46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495397">
                <a:tc>
                  <a:txBody>
                    <a:bodyPr/>
                    <a:lstStyle/>
                    <a:p>
                      <a:r>
                        <a:rPr lang="it-IT" sz="900"/>
                        <a:t>visita medica con compilazione del libretto sanitario e di rischio</a:t>
                      </a:r>
                    </a:p>
                  </a:txBody>
                  <a:tcPr marL="4607" marR="4607" marT="4607" marB="46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900"/>
                        <a:t>annuale</a:t>
                      </a:r>
                    </a:p>
                  </a:txBody>
                  <a:tcPr marL="4607" marR="4607" marT="4607" marB="46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72366">
                <a:tc>
                  <a:txBody>
                    <a:bodyPr/>
                    <a:lstStyle/>
                    <a:p>
                      <a:r>
                        <a:rPr lang="it-IT" sz="900"/>
                        <a:t>Audiometria</a:t>
                      </a:r>
                    </a:p>
                  </a:txBody>
                  <a:tcPr marL="4607" marR="4607" marT="4607" marB="46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900"/>
                        <a:t>biennale</a:t>
                      </a:r>
                    </a:p>
                  </a:txBody>
                  <a:tcPr marL="4607" marR="4607" marT="4607" marB="46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72366">
                <a:tc>
                  <a:txBody>
                    <a:bodyPr/>
                    <a:lstStyle/>
                    <a:p>
                      <a:r>
                        <a:rPr lang="it-IT" sz="900"/>
                        <a:t>Spirometria</a:t>
                      </a:r>
                    </a:p>
                  </a:txBody>
                  <a:tcPr marL="4607" marR="4607" marT="4607" marB="46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900"/>
                        <a:t>annuale</a:t>
                      </a:r>
                    </a:p>
                  </a:txBody>
                  <a:tcPr marL="4607" marR="4607" marT="4607" marB="46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33882">
                <a:tc>
                  <a:txBody>
                    <a:bodyPr/>
                    <a:lstStyle/>
                    <a:p>
                      <a:r>
                        <a:rPr lang="it-IT" sz="900" dirty="0"/>
                        <a:t>Transaminasi</a:t>
                      </a:r>
                    </a:p>
                  </a:txBody>
                  <a:tcPr marL="4607" marR="4607" marT="4607" marB="46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900"/>
                        <a:t>a giudizio del medico competente</a:t>
                      </a:r>
                    </a:p>
                  </a:txBody>
                  <a:tcPr marL="4607" marR="4607" marT="4607" marB="46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33882">
                <a:tc>
                  <a:txBody>
                    <a:bodyPr/>
                    <a:lstStyle/>
                    <a:p>
                      <a:r>
                        <a:rPr lang="it-IT" sz="900"/>
                        <a:t>Glicemia</a:t>
                      </a:r>
                    </a:p>
                  </a:txBody>
                  <a:tcPr marL="4607" marR="4607" marT="4607" marB="46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900"/>
                        <a:t>a giudizio del medico competente</a:t>
                      </a:r>
                    </a:p>
                  </a:txBody>
                  <a:tcPr marL="4607" marR="4607" marT="4607" marB="46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33882">
                <a:tc>
                  <a:txBody>
                    <a:bodyPr/>
                    <a:lstStyle/>
                    <a:p>
                      <a:r>
                        <a:rPr lang="it-IT" sz="900"/>
                        <a:t>Esame urine completo</a:t>
                      </a:r>
                    </a:p>
                  </a:txBody>
                  <a:tcPr marL="4607" marR="4607" marT="4607" marB="46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900"/>
                        <a:t>a giudizio del medico competente</a:t>
                      </a:r>
                    </a:p>
                  </a:txBody>
                  <a:tcPr marL="4607" marR="4607" marT="4607" marB="46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33882">
                <a:tc>
                  <a:txBody>
                    <a:bodyPr/>
                    <a:lstStyle/>
                    <a:p>
                      <a:r>
                        <a:rPr lang="it-IT" sz="900"/>
                        <a:t>Colesterolemia totale</a:t>
                      </a:r>
                    </a:p>
                  </a:txBody>
                  <a:tcPr marL="4607" marR="4607" marT="4607" marB="46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900"/>
                        <a:t>a giudizio del medico competente</a:t>
                      </a:r>
                    </a:p>
                  </a:txBody>
                  <a:tcPr marL="4607" marR="4607" marT="4607" marB="46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33882">
                <a:tc>
                  <a:txBody>
                    <a:bodyPr/>
                    <a:lstStyle/>
                    <a:p>
                      <a:r>
                        <a:rPr lang="it-IT" sz="900"/>
                        <a:t>Colesterolo-HDL</a:t>
                      </a:r>
                    </a:p>
                  </a:txBody>
                  <a:tcPr marL="4607" marR="4607" marT="4607" marB="46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900"/>
                        <a:t>a giudizio del medico competente</a:t>
                      </a:r>
                    </a:p>
                  </a:txBody>
                  <a:tcPr marL="4607" marR="4607" marT="4607" marB="46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33882">
                <a:tc>
                  <a:txBody>
                    <a:bodyPr/>
                    <a:lstStyle/>
                    <a:p>
                      <a:r>
                        <a:rPr lang="it-IT" sz="900"/>
                        <a:t>ECG</a:t>
                      </a:r>
                    </a:p>
                  </a:txBody>
                  <a:tcPr marL="4607" marR="4607" marT="4607" marB="46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900"/>
                        <a:t>a giudizio del medico competente</a:t>
                      </a:r>
                    </a:p>
                  </a:txBody>
                  <a:tcPr marL="4607" marR="4607" marT="4607" marB="46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33882">
                <a:tc>
                  <a:txBody>
                    <a:bodyPr/>
                    <a:lstStyle/>
                    <a:p>
                      <a:r>
                        <a:rPr lang="it-IT" sz="900"/>
                        <a:t>Emocromo</a:t>
                      </a:r>
                    </a:p>
                  </a:txBody>
                  <a:tcPr marL="4607" marR="4607" marT="4607" marB="46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900"/>
                        <a:t>a giudizio del medico competente</a:t>
                      </a:r>
                    </a:p>
                  </a:txBody>
                  <a:tcPr marL="4607" marR="4607" marT="4607" marB="46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33882">
                <a:tc>
                  <a:txBody>
                    <a:bodyPr/>
                    <a:lstStyle/>
                    <a:p>
                      <a:r>
                        <a:rPr lang="it-IT" sz="900"/>
                        <a:t>Creatininemia</a:t>
                      </a:r>
                    </a:p>
                  </a:txBody>
                  <a:tcPr marL="4607" marR="4607" marT="4607" marB="46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900"/>
                        <a:t>a giudizio del medico competente</a:t>
                      </a:r>
                    </a:p>
                  </a:txBody>
                  <a:tcPr marL="4607" marR="4607" marT="4607" marB="46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33882">
                <a:tc>
                  <a:txBody>
                    <a:bodyPr/>
                    <a:lstStyle/>
                    <a:p>
                      <a:r>
                        <a:rPr lang="it-IT" sz="900"/>
                        <a:t>Gamma - GT</a:t>
                      </a:r>
                    </a:p>
                  </a:txBody>
                  <a:tcPr marL="4607" marR="4607" marT="4607" marB="46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900"/>
                        <a:t>a giudizio del medico competente</a:t>
                      </a:r>
                    </a:p>
                  </a:txBody>
                  <a:tcPr marL="4607" marR="4607" marT="4607" marB="46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33882">
                <a:tc>
                  <a:txBody>
                    <a:bodyPr/>
                    <a:lstStyle/>
                    <a:p>
                      <a:r>
                        <a:rPr lang="it-IT" sz="900"/>
                        <a:t>Trigliceridemia</a:t>
                      </a:r>
                    </a:p>
                  </a:txBody>
                  <a:tcPr marL="4607" marR="4607" marT="4607" marB="46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900"/>
                        <a:t>a giudizio del medico competente</a:t>
                      </a:r>
                    </a:p>
                  </a:txBody>
                  <a:tcPr marL="4607" marR="4607" marT="4607" marB="46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33882">
                <a:tc gridSpan="2">
                  <a:txBody>
                    <a:bodyPr/>
                    <a:lstStyle/>
                    <a:p>
                      <a:r>
                        <a:rPr lang="it-IT" sz="900" dirty="0"/>
                        <a:t/>
                      </a:r>
                      <a:br>
                        <a:rPr lang="it-IT" sz="900" dirty="0"/>
                      </a:br>
                      <a:endParaRPr lang="it-IT" sz="900" dirty="0"/>
                    </a:p>
                  </a:txBody>
                  <a:tcPr marL="4607" marR="4607" marT="4607" marB="46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62527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5429610"/>
              </p:ext>
            </p:extLst>
          </p:nvPr>
        </p:nvGraphicFramePr>
        <p:xfrm>
          <a:off x="467544" y="476674"/>
          <a:ext cx="7560840" cy="5419937"/>
        </p:xfrm>
        <a:graphic>
          <a:graphicData uri="http://schemas.openxmlformats.org/drawingml/2006/table">
            <a:tbl>
              <a:tblPr/>
              <a:tblGrid>
                <a:gridCol w="3780420"/>
                <a:gridCol w="3780420"/>
              </a:tblGrid>
              <a:tr h="662785">
                <a:tc gridSpan="2">
                  <a:txBody>
                    <a:bodyPr/>
                    <a:lstStyle/>
                    <a:p>
                      <a:r>
                        <a:rPr lang="it-IT" sz="1600" b="1" dirty="0"/>
                        <a:t>Nome Gruppo Omogeneo: DECK - timonieri (</a:t>
                      </a:r>
                      <a:r>
                        <a:rPr lang="it-IT" sz="1600" b="1" dirty="0" err="1"/>
                        <a:t>Helmsman</a:t>
                      </a:r>
                      <a:r>
                        <a:rPr lang="it-IT" sz="1600" b="1" dirty="0"/>
                        <a:t>)</a:t>
                      </a:r>
                      <a:endParaRPr lang="it-IT" sz="1600" dirty="0"/>
                    </a:p>
                  </a:txBody>
                  <a:tcPr marL="5510" marR="5510" marT="5510" marB="551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DED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1152526">
                <a:tc>
                  <a:txBody>
                    <a:bodyPr/>
                    <a:lstStyle/>
                    <a:p>
                      <a:r>
                        <a:rPr lang="it-IT" sz="1000" b="1"/>
                        <a:t>Rischi: </a:t>
                      </a:r>
                      <a:endParaRPr lang="it-IT" sz="1000"/>
                    </a:p>
                  </a:txBody>
                  <a:tcPr marL="5510" marR="5510" marT="5510" marB="551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000"/>
                        <a:t>movimentazione manuale dei carichi (rischio alto), affaticamento visivo, rumore (rischio lieve), rischio chimico rilevante per la salute, affaticamento visivo, lavoro notturno</a:t>
                      </a:r>
                    </a:p>
                  </a:txBody>
                  <a:tcPr marL="5510" marR="5510" marT="5510" marB="551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37381">
                <a:tc>
                  <a:txBody>
                    <a:bodyPr/>
                    <a:lstStyle/>
                    <a:p>
                      <a:r>
                        <a:rPr lang="it-IT" sz="1000" b="1"/>
                        <a:t>Riferimento normativo: </a:t>
                      </a:r>
                      <a:endParaRPr lang="it-IT" sz="1000"/>
                    </a:p>
                  </a:txBody>
                  <a:tcPr marL="5510" marR="5510" marT="5510" marB="551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000"/>
                        <a:t>D. Lgs. 81/08, D.Lgs. 271/99</a:t>
                      </a:r>
                      <a:br>
                        <a:rPr lang="it-IT" sz="1000"/>
                      </a:br>
                      <a:r>
                        <a:rPr lang="it-IT" sz="1000"/>
                        <a:t> </a:t>
                      </a:r>
                    </a:p>
                  </a:txBody>
                  <a:tcPr marL="5510" marR="5510" marT="5510" marB="551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37381">
                <a:tc>
                  <a:txBody>
                    <a:bodyPr/>
                    <a:lstStyle/>
                    <a:p>
                      <a:r>
                        <a:rPr lang="it-IT" sz="1000"/>
                        <a:t>visita medica con compilazione del libretto sanitario e di rischio</a:t>
                      </a:r>
                    </a:p>
                  </a:txBody>
                  <a:tcPr marL="5510" marR="5510" marT="5510" marB="551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000"/>
                        <a:t>annuale</a:t>
                      </a:r>
                    </a:p>
                  </a:txBody>
                  <a:tcPr marL="5510" marR="5510" marT="5510" marB="551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74221">
                <a:tc>
                  <a:txBody>
                    <a:bodyPr/>
                    <a:lstStyle/>
                    <a:p>
                      <a:r>
                        <a:rPr lang="it-IT" sz="1000"/>
                        <a:t>Audiometria</a:t>
                      </a:r>
                    </a:p>
                  </a:txBody>
                  <a:tcPr marL="5510" marR="5510" marT="5510" marB="551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000"/>
                        <a:t>biennale</a:t>
                      </a:r>
                    </a:p>
                  </a:txBody>
                  <a:tcPr marL="5510" marR="5510" marT="5510" marB="551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74350">
                <a:tc>
                  <a:txBody>
                    <a:bodyPr/>
                    <a:lstStyle/>
                    <a:p>
                      <a:r>
                        <a:rPr lang="it-IT" sz="1000"/>
                        <a:t>Spirometria</a:t>
                      </a:r>
                    </a:p>
                  </a:txBody>
                  <a:tcPr marL="5510" marR="5510" marT="5510" marB="551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000"/>
                        <a:t>annuale</a:t>
                      </a:r>
                    </a:p>
                  </a:txBody>
                  <a:tcPr marL="5510" marR="5510" marT="5510" marB="551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37381">
                <a:tc>
                  <a:txBody>
                    <a:bodyPr/>
                    <a:lstStyle/>
                    <a:p>
                      <a:r>
                        <a:rPr lang="it-IT" sz="1000"/>
                        <a:t>ECG</a:t>
                      </a:r>
                    </a:p>
                  </a:txBody>
                  <a:tcPr marL="5510" marR="5510" marT="5510" marB="551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000"/>
                        <a:t>a giudizio del medico competente</a:t>
                      </a:r>
                    </a:p>
                  </a:txBody>
                  <a:tcPr marL="5510" marR="5510" marT="5510" marB="551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37381">
                <a:tc>
                  <a:txBody>
                    <a:bodyPr/>
                    <a:lstStyle/>
                    <a:p>
                      <a:r>
                        <a:rPr lang="it-IT" sz="1000"/>
                        <a:t>Es. ergoftalmologico</a:t>
                      </a:r>
                    </a:p>
                  </a:txBody>
                  <a:tcPr marL="5510" marR="5510" marT="5510" marB="551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000"/>
                        <a:t>a giudizio del medico competente</a:t>
                      </a:r>
                    </a:p>
                  </a:txBody>
                  <a:tcPr marL="5510" marR="5510" marT="5510" marB="551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74350">
                <a:tc>
                  <a:txBody>
                    <a:bodyPr/>
                    <a:lstStyle/>
                    <a:p>
                      <a:r>
                        <a:rPr lang="it-IT" sz="1000"/>
                        <a:t>Colesterolemia totale</a:t>
                      </a:r>
                    </a:p>
                  </a:txBody>
                  <a:tcPr marL="5510" marR="5510" marT="5510" marB="551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000"/>
                        <a:t>annuale</a:t>
                      </a:r>
                    </a:p>
                  </a:txBody>
                  <a:tcPr marL="5510" marR="5510" marT="5510" marB="551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74350">
                <a:tc>
                  <a:txBody>
                    <a:bodyPr/>
                    <a:lstStyle/>
                    <a:p>
                      <a:r>
                        <a:rPr lang="it-IT" sz="1000"/>
                        <a:t>Colesterolo-HDL</a:t>
                      </a:r>
                    </a:p>
                  </a:txBody>
                  <a:tcPr marL="5510" marR="5510" marT="5510" marB="551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000"/>
                        <a:t>annuale</a:t>
                      </a:r>
                    </a:p>
                  </a:txBody>
                  <a:tcPr marL="5510" marR="5510" marT="5510" marB="551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74350">
                <a:tc>
                  <a:txBody>
                    <a:bodyPr/>
                    <a:lstStyle/>
                    <a:p>
                      <a:r>
                        <a:rPr lang="it-IT" sz="1000"/>
                        <a:t>Trigliceridemia</a:t>
                      </a:r>
                    </a:p>
                  </a:txBody>
                  <a:tcPr marL="5510" marR="5510" marT="5510" marB="551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000"/>
                        <a:t>annuale</a:t>
                      </a:r>
                    </a:p>
                  </a:txBody>
                  <a:tcPr marL="5510" marR="5510" marT="5510" marB="551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74350">
                <a:tc>
                  <a:txBody>
                    <a:bodyPr/>
                    <a:lstStyle/>
                    <a:p>
                      <a:r>
                        <a:rPr lang="it-IT" sz="1000"/>
                        <a:t>Transaminasi</a:t>
                      </a:r>
                    </a:p>
                  </a:txBody>
                  <a:tcPr marL="5510" marR="5510" marT="5510" marB="551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000"/>
                        <a:t>annuale</a:t>
                      </a:r>
                    </a:p>
                  </a:txBody>
                  <a:tcPr marL="5510" marR="5510" marT="5510" marB="551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74350">
                <a:tc>
                  <a:txBody>
                    <a:bodyPr/>
                    <a:lstStyle/>
                    <a:p>
                      <a:r>
                        <a:rPr lang="it-IT" sz="1000"/>
                        <a:t>Gamma - GT</a:t>
                      </a:r>
                    </a:p>
                  </a:txBody>
                  <a:tcPr marL="5510" marR="5510" marT="5510" marB="551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000"/>
                        <a:t>annuale</a:t>
                      </a:r>
                    </a:p>
                  </a:txBody>
                  <a:tcPr marL="5510" marR="5510" marT="5510" marB="551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74350">
                <a:tc>
                  <a:txBody>
                    <a:bodyPr/>
                    <a:lstStyle/>
                    <a:p>
                      <a:r>
                        <a:rPr lang="it-IT" sz="1000"/>
                        <a:t>Creatininemia</a:t>
                      </a:r>
                    </a:p>
                  </a:txBody>
                  <a:tcPr marL="5510" marR="5510" marT="5510" marB="551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000"/>
                        <a:t>annuale</a:t>
                      </a:r>
                    </a:p>
                  </a:txBody>
                  <a:tcPr marL="5510" marR="5510" marT="5510" marB="551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74350">
                <a:tc>
                  <a:txBody>
                    <a:bodyPr/>
                    <a:lstStyle/>
                    <a:p>
                      <a:r>
                        <a:rPr lang="it-IT" sz="1000"/>
                        <a:t>Emocromo</a:t>
                      </a:r>
                    </a:p>
                  </a:txBody>
                  <a:tcPr marL="5510" marR="5510" marT="5510" marB="551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000"/>
                        <a:t>annuale</a:t>
                      </a:r>
                    </a:p>
                  </a:txBody>
                  <a:tcPr marL="5510" marR="5510" marT="5510" marB="551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74350">
                <a:tc>
                  <a:txBody>
                    <a:bodyPr/>
                    <a:lstStyle/>
                    <a:p>
                      <a:r>
                        <a:rPr lang="it-IT" sz="1000"/>
                        <a:t>Glicemia</a:t>
                      </a:r>
                    </a:p>
                  </a:txBody>
                  <a:tcPr marL="5510" marR="5510" marT="5510" marB="551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000"/>
                        <a:t>annuale</a:t>
                      </a:r>
                    </a:p>
                  </a:txBody>
                  <a:tcPr marL="5510" marR="5510" marT="5510" marB="551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74350">
                <a:tc>
                  <a:txBody>
                    <a:bodyPr/>
                    <a:lstStyle/>
                    <a:p>
                      <a:r>
                        <a:rPr lang="it-IT" sz="1000"/>
                        <a:t>Esame urine completo</a:t>
                      </a:r>
                    </a:p>
                  </a:txBody>
                  <a:tcPr marL="5510" marR="5510" marT="5510" marB="551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000"/>
                        <a:t>annuale</a:t>
                      </a:r>
                    </a:p>
                  </a:txBody>
                  <a:tcPr marL="5510" marR="5510" marT="5510" marB="551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37381">
                <a:tc gridSpan="2">
                  <a:txBody>
                    <a:bodyPr/>
                    <a:lstStyle/>
                    <a:p>
                      <a:r>
                        <a:rPr lang="it-IT" sz="1000" dirty="0"/>
                        <a:t/>
                      </a:r>
                      <a:br>
                        <a:rPr lang="it-IT" sz="1000" dirty="0"/>
                      </a:br>
                      <a:endParaRPr lang="it-IT" sz="1000" dirty="0"/>
                    </a:p>
                  </a:txBody>
                  <a:tcPr marL="5510" marR="5510" marT="5510" marB="551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82996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8031443"/>
              </p:ext>
            </p:extLst>
          </p:nvPr>
        </p:nvGraphicFramePr>
        <p:xfrm>
          <a:off x="827584" y="548686"/>
          <a:ext cx="6840760" cy="5954425"/>
        </p:xfrm>
        <a:graphic>
          <a:graphicData uri="http://schemas.openxmlformats.org/drawingml/2006/table">
            <a:tbl>
              <a:tblPr/>
              <a:tblGrid>
                <a:gridCol w="3456384"/>
                <a:gridCol w="3384376"/>
              </a:tblGrid>
              <a:tr h="638136">
                <a:tc gridSpan="2">
                  <a:txBody>
                    <a:bodyPr/>
                    <a:lstStyle/>
                    <a:p>
                      <a:r>
                        <a:rPr lang="it-IT" sz="1600" b="1" dirty="0"/>
                        <a:t>Nome Gruppo Omogeneo: ENGINE - addetti officina di macchina (Foreman/</a:t>
                      </a:r>
                      <a:r>
                        <a:rPr lang="it-IT" sz="1600" b="1" dirty="0" err="1"/>
                        <a:t>Motorman-daily</a:t>
                      </a:r>
                      <a:r>
                        <a:rPr lang="it-IT" sz="1600" b="1" dirty="0"/>
                        <a:t>/</a:t>
                      </a:r>
                      <a:r>
                        <a:rPr lang="it-IT" sz="1600" b="1" dirty="0" err="1"/>
                        <a:t>Oiler-Motorman</a:t>
                      </a:r>
                      <a:r>
                        <a:rPr lang="it-IT" sz="1600" b="1" dirty="0"/>
                        <a:t>/Turner-</a:t>
                      </a:r>
                      <a:r>
                        <a:rPr lang="it-IT" sz="1600" b="1" dirty="0" err="1"/>
                        <a:t>Welde</a:t>
                      </a:r>
                      <a:r>
                        <a:rPr lang="it-IT" sz="1600" b="1" dirty="0"/>
                        <a:t>/Engine Utility-</a:t>
                      </a:r>
                      <a:r>
                        <a:rPr lang="it-IT" sz="1600" b="1" dirty="0" err="1"/>
                        <a:t>Wiper</a:t>
                      </a:r>
                      <a:r>
                        <a:rPr lang="it-IT" sz="1600" b="1" dirty="0"/>
                        <a:t>/ </a:t>
                      </a:r>
                      <a:r>
                        <a:rPr lang="it-IT" sz="1600" b="1" dirty="0" err="1"/>
                        <a:t>Fitter</a:t>
                      </a:r>
                      <a:r>
                        <a:rPr lang="it-IT" sz="1600" b="1" dirty="0"/>
                        <a:t>/</a:t>
                      </a:r>
                      <a:r>
                        <a:rPr lang="it-IT" sz="1600" b="1" dirty="0" err="1"/>
                        <a:t>Mechanic</a:t>
                      </a:r>
                      <a:r>
                        <a:rPr lang="it-IT" sz="1600" b="1" dirty="0"/>
                        <a:t> - Assistant </a:t>
                      </a:r>
                      <a:r>
                        <a:rPr lang="it-IT" sz="1600" b="1" dirty="0" err="1"/>
                        <a:t>Mechanic</a:t>
                      </a:r>
                      <a:r>
                        <a:rPr lang="it-IT" sz="1600" b="1" dirty="0"/>
                        <a:t>)</a:t>
                      </a:r>
                      <a:endParaRPr lang="it-IT" sz="1600" dirty="0"/>
                    </a:p>
                  </a:txBody>
                  <a:tcPr marL="4467" marR="4467" marT="4467" marB="44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DED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1579006">
                <a:tc>
                  <a:txBody>
                    <a:bodyPr/>
                    <a:lstStyle/>
                    <a:p>
                      <a:r>
                        <a:rPr lang="it-IT" sz="800" b="1" dirty="0"/>
                        <a:t>Rischi: </a:t>
                      </a:r>
                      <a:endParaRPr lang="it-IT" sz="800" dirty="0"/>
                    </a:p>
                  </a:txBody>
                  <a:tcPr marL="4467" marR="4467" marT="4467" marB="44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200" dirty="0"/>
                        <a:t>rumore(alto),</a:t>
                      </a:r>
                      <a:r>
                        <a:rPr lang="it-IT" sz="1200" dirty="0" err="1"/>
                        <a:t>vibraz.C</a:t>
                      </a:r>
                      <a:r>
                        <a:rPr lang="it-IT" sz="1200" dirty="0"/>
                        <a:t>-I(lieve : </a:t>
                      </a:r>
                      <a:r>
                        <a:rPr lang="it-IT" sz="1200" dirty="0" err="1"/>
                        <a:t>oiler,e.utility</a:t>
                      </a:r>
                      <a:r>
                        <a:rPr lang="it-IT" sz="1200" dirty="0"/>
                        <a:t>),microclima caldo(tollerabile),ROA(alto </a:t>
                      </a:r>
                      <a:r>
                        <a:rPr lang="it-IT" sz="1200" dirty="0" err="1"/>
                        <a:t>turner</a:t>
                      </a:r>
                      <a:r>
                        <a:rPr lang="it-IT" sz="1200" dirty="0"/>
                        <a:t>, </a:t>
                      </a:r>
                      <a:r>
                        <a:rPr lang="it-IT" sz="1200" dirty="0" err="1"/>
                        <a:t>fitter,asst</a:t>
                      </a:r>
                      <a:r>
                        <a:rPr lang="it-IT" sz="1200" dirty="0"/>
                        <a:t> </a:t>
                      </a:r>
                      <a:r>
                        <a:rPr lang="it-IT" sz="1200" dirty="0" err="1"/>
                        <a:t>mechanic</a:t>
                      </a:r>
                      <a:r>
                        <a:rPr lang="it-IT" sz="1200" dirty="0"/>
                        <a:t>),</a:t>
                      </a:r>
                      <a:r>
                        <a:rPr lang="it-IT" sz="1200" dirty="0" err="1"/>
                        <a:t>r.chimico</a:t>
                      </a:r>
                      <a:r>
                        <a:rPr lang="it-IT" sz="1200" dirty="0"/>
                        <a:t> </a:t>
                      </a:r>
                      <a:r>
                        <a:rPr lang="it-IT" sz="1200" dirty="0" err="1"/>
                        <a:t>rilevante,r.biologico</a:t>
                      </a:r>
                      <a:r>
                        <a:rPr lang="it-IT" sz="1200" dirty="0"/>
                        <a:t>(medio </a:t>
                      </a:r>
                      <a:r>
                        <a:rPr lang="it-IT" sz="1200" dirty="0" err="1"/>
                        <a:t>e.utility</a:t>
                      </a:r>
                      <a:r>
                        <a:rPr lang="it-IT" sz="1200" dirty="0"/>
                        <a:t> e </a:t>
                      </a:r>
                      <a:r>
                        <a:rPr lang="it-IT" sz="1200" dirty="0" err="1"/>
                        <a:t>foreman,lieve</a:t>
                      </a:r>
                      <a:r>
                        <a:rPr lang="it-IT" sz="1200" dirty="0"/>
                        <a:t> </a:t>
                      </a:r>
                      <a:r>
                        <a:rPr lang="it-IT" sz="1200" dirty="0" err="1"/>
                        <a:t>fitter,asst</a:t>
                      </a:r>
                      <a:r>
                        <a:rPr lang="it-IT" sz="1200" dirty="0"/>
                        <a:t> </a:t>
                      </a:r>
                      <a:r>
                        <a:rPr lang="it-IT" sz="1200" dirty="0" err="1"/>
                        <a:t>mechanic,oiler</a:t>
                      </a:r>
                      <a:r>
                        <a:rPr lang="it-IT" sz="1200" dirty="0"/>
                        <a:t>, </a:t>
                      </a:r>
                      <a:r>
                        <a:rPr lang="it-IT" sz="1200" dirty="0" err="1"/>
                        <a:t>turner</a:t>
                      </a:r>
                      <a:r>
                        <a:rPr lang="it-IT" sz="1200" dirty="0"/>
                        <a:t>),MMC(lieve/alto),</a:t>
                      </a:r>
                      <a:r>
                        <a:rPr lang="it-IT" sz="1200" dirty="0" err="1"/>
                        <a:t>lav.notturno</a:t>
                      </a:r>
                      <a:r>
                        <a:rPr lang="it-IT" sz="1200" dirty="0"/>
                        <a:t>(</a:t>
                      </a:r>
                      <a:r>
                        <a:rPr lang="it-IT" sz="1200" dirty="0" err="1"/>
                        <a:t>oiler</a:t>
                      </a:r>
                      <a:r>
                        <a:rPr lang="it-IT" sz="1200" dirty="0"/>
                        <a:t>)</a:t>
                      </a:r>
                    </a:p>
                  </a:txBody>
                  <a:tcPr marL="4467" marR="4467" marT="4467" marB="44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24513">
                <a:tc>
                  <a:txBody>
                    <a:bodyPr/>
                    <a:lstStyle/>
                    <a:p>
                      <a:r>
                        <a:rPr lang="it-IT" sz="800" b="1" dirty="0"/>
                        <a:t>Riferimento normativo: </a:t>
                      </a:r>
                      <a:endParaRPr lang="it-IT" sz="800" dirty="0"/>
                    </a:p>
                  </a:txBody>
                  <a:tcPr marL="4467" marR="4467" marT="4467" marB="44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800"/>
                        <a:t>D. Lgs. 81/08, D.Lgs. 271/99</a:t>
                      </a:r>
                      <a:br>
                        <a:rPr lang="it-IT" sz="800"/>
                      </a:br>
                      <a:r>
                        <a:rPr lang="it-IT" sz="800"/>
                        <a:t> </a:t>
                      </a:r>
                    </a:p>
                  </a:txBody>
                  <a:tcPr marL="4467" marR="4467" marT="4467" marB="44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24513">
                <a:tc>
                  <a:txBody>
                    <a:bodyPr/>
                    <a:lstStyle/>
                    <a:p>
                      <a:r>
                        <a:rPr lang="it-IT" sz="800"/>
                        <a:t>Visita medica con compilazione del libretto</a:t>
                      </a:r>
                    </a:p>
                  </a:txBody>
                  <a:tcPr marL="4467" marR="4467" marT="4467" marB="44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800"/>
                        <a:t>annuale</a:t>
                      </a:r>
                    </a:p>
                  </a:txBody>
                  <a:tcPr marL="4467" marR="4467" marT="4467" marB="44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67700">
                <a:tc>
                  <a:txBody>
                    <a:bodyPr/>
                    <a:lstStyle/>
                    <a:p>
                      <a:r>
                        <a:rPr lang="it-IT" sz="800"/>
                        <a:t>Audiometria</a:t>
                      </a:r>
                    </a:p>
                  </a:txBody>
                  <a:tcPr marL="4467" marR="4467" marT="4467" marB="44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800"/>
                        <a:t>annuale</a:t>
                      </a:r>
                    </a:p>
                  </a:txBody>
                  <a:tcPr marL="4467" marR="4467" marT="4467" marB="44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67700">
                <a:tc>
                  <a:txBody>
                    <a:bodyPr/>
                    <a:lstStyle/>
                    <a:p>
                      <a:r>
                        <a:rPr lang="it-IT" sz="800"/>
                        <a:t>Spirometria</a:t>
                      </a:r>
                    </a:p>
                  </a:txBody>
                  <a:tcPr marL="4467" marR="4467" marT="4467" marB="44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800"/>
                        <a:t>annuale</a:t>
                      </a:r>
                    </a:p>
                  </a:txBody>
                  <a:tcPr marL="4467" marR="4467" marT="4467" marB="44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67700">
                <a:tc>
                  <a:txBody>
                    <a:bodyPr/>
                    <a:lstStyle/>
                    <a:p>
                      <a:r>
                        <a:rPr lang="it-IT" sz="800"/>
                        <a:t>Emocromo con formula</a:t>
                      </a:r>
                    </a:p>
                  </a:txBody>
                  <a:tcPr marL="4467" marR="4467" marT="4467" marB="44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800"/>
                        <a:t>annuale</a:t>
                      </a:r>
                    </a:p>
                  </a:txBody>
                  <a:tcPr marL="4467" marR="4467" marT="4467" marB="44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24513">
                <a:tc>
                  <a:txBody>
                    <a:bodyPr/>
                    <a:lstStyle/>
                    <a:p>
                      <a:r>
                        <a:rPr lang="it-IT" sz="800"/>
                        <a:t>ECG</a:t>
                      </a:r>
                    </a:p>
                  </a:txBody>
                  <a:tcPr marL="4467" marR="4467" marT="4467" marB="44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800"/>
                        <a:t>a giudizio del medico competente</a:t>
                      </a:r>
                    </a:p>
                  </a:txBody>
                  <a:tcPr marL="4467" marR="4467" marT="4467" marB="44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67700">
                <a:tc>
                  <a:txBody>
                    <a:bodyPr/>
                    <a:lstStyle/>
                    <a:p>
                      <a:r>
                        <a:rPr lang="it-IT" sz="800"/>
                        <a:t>1-OH pirene</a:t>
                      </a:r>
                    </a:p>
                  </a:txBody>
                  <a:tcPr marL="4467" marR="4467" marT="4467" marB="44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800"/>
                        <a:t>annuale</a:t>
                      </a:r>
                    </a:p>
                  </a:txBody>
                  <a:tcPr marL="4467" marR="4467" marT="4467" marB="44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24513">
                <a:tc>
                  <a:txBody>
                    <a:bodyPr/>
                    <a:lstStyle/>
                    <a:p>
                      <a:r>
                        <a:rPr lang="it-IT" sz="800"/>
                        <a:t>Es. ergoftalmologico</a:t>
                      </a:r>
                    </a:p>
                  </a:txBody>
                  <a:tcPr marL="4467" marR="4467" marT="4467" marB="44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800"/>
                        <a:t>a giudizio del medico competente</a:t>
                      </a:r>
                    </a:p>
                  </a:txBody>
                  <a:tcPr marL="4467" marR="4467" marT="4467" marB="44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67700">
                <a:tc>
                  <a:txBody>
                    <a:bodyPr/>
                    <a:lstStyle/>
                    <a:p>
                      <a:r>
                        <a:rPr lang="it-IT" sz="800"/>
                        <a:t>colesterolemia totale</a:t>
                      </a:r>
                    </a:p>
                  </a:txBody>
                  <a:tcPr marL="4467" marR="4467" marT="4467" marB="44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800"/>
                        <a:t>annuale</a:t>
                      </a:r>
                    </a:p>
                  </a:txBody>
                  <a:tcPr marL="4467" marR="4467" marT="4467" marB="44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67700">
                <a:tc>
                  <a:txBody>
                    <a:bodyPr/>
                    <a:lstStyle/>
                    <a:p>
                      <a:r>
                        <a:rPr lang="it-IT" sz="800"/>
                        <a:t>Transaminasi</a:t>
                      </a:r>
                    </a:p>
                  </a:txBody>
                  <a:tcPr marL="4467" marR="4467" marT="4467" marB="44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800"/>
                        <a:t>annuale</a:t>
                      </a:r>
                    </a:p>
                  </a:txBody>
                  <a:tcPr marL="4467" marR="4467" marT="4467" marB="44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67700">
                <a:tc>
                  <a:txBody>
                    <a:bodyPr/>
                    <a:lstStyle/>
                    <a:p>
                      <a:r>
                        <a:rPr lang="it-IT" sz="800"/>
                        <a:t>HDL-colesterolo</a:t>
                      </a:r>
                    </a:p>
                  </a:txBody>
                  <a:tcPr marL="4467" marR="4467" marT="4467" marB="44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800"/>
                        <a:t>annuale</a:t>
                      </a:r>
                    </a:p>
                  </a:txBody>
                  <a:tcPr marL="4467" marR="4467" marT="4467" marB="44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67700">
                <a:tc>
                  <a:txBody>
                    <a:bodyPr/>
                    <a:lstStyle/>
                    <a:p>
                      <a:r>
                        <a:rPr lang="it-IT" sz="800"/>
                        <a:t>Glicemia</a:t>
                      </a:r>
                    </a:p>
                  </a:txBody>
                  <a:tcPr marL="4467" marR="4467" marT="4467" marB="44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800"/>
                        <a:t>annuale</a:t>
                      </a:r>
                    </a:p>
                  </a:txBody>
                  <a:tcPr marL="4467" marR="4467" marT="4467" marB="44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67700">
                <a:tc>
                  <a:txBody>
                    <a:bodyPr/>
                    <a:lstStyle/>
                    <a:p>
                      <a:r>
                        <a:rPr lang="it-IT" sz="800"/>
                        <a:t>Esame urine completo</a:t>
                      </a:r>
                    </a:p>
                  </a:txBody>
                  <a:tcPr marL="4467" marR="4467" marT="4467" marB="44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800"/>
                        <a:t>annuale</a:t>
                      </a:r>
                    </a:p>
                  </a:txBody>
                  <a:tcPr marL="4467" marR="4467" marT="4467" marB="44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67700">
                <a:tc>
                  <a:txBody>
                    <a:bodyPr/>
                    <a:lstStyle/>
                    <a:p>
                      <a:r>
                        <a:rPr lang="it-IT" sz="800"/>
                        <a:t>Gamma - GT</a:t>
                      </a:r>
                    </a:p>
                  </a:txBody>
                  <a:tcPr marL="4467" marR="4467" marT="4467" marB="44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800"/>
                        <a:t>annuale</a:t>
                      </a:r>
                    </a:p>
                  </a:txBody>
                  <a:tcPr marL="4467" marR="4467" marT="4467" marB="44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67700">
                <a:tc>
                  <a:txBody>
                    <a:bodyPr/>
                    <a:lstStyle/>
                    <a:p>
                      <a:r>
                        <a:rPr lang="it-IT" sz="800"/>
                        <a:t>Trigliceridemia</a:t>
                      </a:r>
                    </a:p>
                  </a:txBody>
                  <a:tcPr marL="4467" marR="4467" marT="4467" marB="44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800"/>
                        <a:t>annuale</a:t>
                      </a:r>
                    </a:p>
                  </a:txBody>
                  <a:tcPr marL="4467" marR="4467" marT="4467" marB="44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67700">
                <a:tc>
                  <a:txBody>
                    <a:bodyPr/>
                    <a:lstStyle/>
                    <a:p>
                      <a:r>
                        <a:rPr lang="it-IT" sz="800"/>
                        <a:t>Creatininemia</a:t>
                      </a:r>
                    </a:p>
                  </a:txBody>
                  <a:tcPr marL="4467" marR="4467" marT="4467" marB="44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800"/>
                        <a:t>annuale</a:t>
                      </a:r>
                    </a:p>
                  </a:txBody>
                  <a:tcPr marL="4467" marR="4467" marT="4467" marB="44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24513">
                <a:tc gridSpan="2">
                  <a:txBody>
                    <a:bodyPr/>
                    <a:lstStyle/>
                    <a:p>
                      <a:r>
                        <a:rPr lang="it-IT" sz="800" dirty="0"/>
                        <a:t/>
                      </a:r>
                      <a:br>
                        <a:rPr lang="it-IT" sz="800" dirty="0"/>
                      </a:br>
                      <a:r>
                        <a:rPr lang="it-IT" sz="800" dirty="0"/>
                        <a:t> </a:t>
                      </a:r>
                    </a:p>
                  </a:txBody>
                  <a:tcPr marL="4467" marR="4467" marT="4467" marB="44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15530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114300" lvl="0" algn="ctr">
              <a:spcBef>
                <a:spcPct val="20000"/>
              </a:spcBef>
            </a:pPr>
            <a:r>
              <a:rPr lang="it-IT" sz="1900" b="1" spc="0" dirty="0" smtClean="0">
                <a:solidFill>
                  <a:srgbClr val="FF0000"/>
                </a:solidFill>
                <a:latin typeface="Calibri"/>
                <a:ea typeface="+mn-ea"/>
                <a:cs typeface="+mn-cs"/>
              </a:rPr>
              <a:t/>
            </a:r>
            <a:br>
              <a:rPr lang="it-IT" sz="1900" b="1" spc="0" dirty="0" smtClean="0">
                <a:solidFill>
                  <a:srgbClr val="FF0000"/>
                </a:solidFill>
                <a:latin typeface="Calibri"/>
                <a:ea typeface="+mn-ea"/>
                <a:cs typeface="+mn-cs"/>
              </a:rPr>
            </a:br>
            <a:r>
              <a:rPr lang="it-IT" sz="3200" b="1" spc="0" dirty="0" smtClean="0">
                <a:solidFill>
                  <a:srgbClr val="FF0000"/>
                </a:solidFill>
                <a:latin typeface="Calibri"/>
                <a:ea typeface="+mn-ea"/>
                <a:cs typeface="+mn-cs"/>
              </a:rPr>
              <a:t>Chi è sottoposto a visita medica 271 ?</a:t>
            </a:r>
            <a:r>
              <a:rPr lang="it-IT" sz="2800" b="1" spc="0" dirty="0">
                <a:solidFill>
                  <a:srgbClr val="FF0000"/>
                </a:solidFill>
                <a:latin typeface="Calibri"/>
                <a:ea typeface="+mn-ea"/>
                <a:cs typeface="+mn-cs"/>
              </a:rPr>
              <a:t/>
            </a:r>
            <a:br>
              <a:rPr lang="it-IT" sz="2800" b="1" spc="0" dirty="0">
                <a:solidFill>
                  <a:srgbClr val="FF0000"/>
                </a:solidFill>
                <a:latin typeface="Calibri"/>
                <a:ea typeface="+mn-ea"/>
                <a:cs typeface="+mn-cs"/>
              </a:rPr>
            </a:b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114300" indent="0">
              <a:buNone/>
            </a:pPr>
            <a:endParaRPr lang="it-IT" dirty="0" smtClean="0"/>
          </a:p>
          <a:p>
            <a:r>
              <a:rPr lang="it-IT" sz="4400" dirty="0" smtClean="0"/>
              <a:t>Non tutti i lavoratori vengono visitati</a:t>
            </a:r>
          </a:p>
          <a:p>
            <a:endParaRPr lang="it-IT" sz="4400" dirty="0"/>
          </a:p>
          <a:p>
            <a:r>
              <a:rPr lang="it-IT" sz="4400" dirty="0" smtClean="0"/>
              <a:t>L’obbligo della visita è stabilito dalla presenza di un rischio misurato.</a:t>
            </a:r>
          </a:p>
          <a:p>
            <a:endParaRPr lang="it-IT" sz="4400" dirty="0"/>
          </a:p>
          <a:p>
            <a:r>
              <a:rPr lang="it-IT" sz="4400" dirty="0" smtClean="0"/>
              <a:t>La presenza del rischio è stabilito dal DVR (documento di valutazione dei rischi)</a:t>
            </a:r>
            <a:endParaRPr lang="it-IT" sz="4400" dirty="0"/>
          </a:p>
        </p:txBody>
      </p:sp>
    </p:spTree>
    <p:extLst>
      <p:ext uri="{BB962C8B-B14F-4D97-AF65-F5344CB8AC3E}">
        <p14:creationId xmlns:p14="http://schemas.microsoft.com/office/powerpoint/2010/main" val="317512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114300" lvl="0" algn="ctr">
              <a:spcBef>
                <a:spcPct val="20000"/>
              </a:spcBef>
            </a:pPr>
            <a:r>
              <a:rPr lang="it-IT" sz="2800" b="1" spc="0" dirty="0">
                <a:solidFill>
                  <a:srgbClr val="FF0000"/>
                </a:solidFill>
                <a:latin typeface="Calibri"/>
                <a:ea typeface="+mn-ea"/>
                <a:cs typeface="+mn-cs"/>
              </a:rPr>
              <a:t/>
            </a:r>
            <a:br>
              <a:rPr lang="it-IT" sz="2800" b="1" spc="0" dirty="0">
                <a:solidFill>
                  <a:srgbClr val="FF0000"/>
                </a:solidFill>
                <a:latin typeface="Calibri"/>
                <a:ea typeface="+mn-ea"/>
                <a:cs typeface="+mn-cs"/>
              </a:rPr>
            </a:b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14300" indent="0">
              <a:buNone/>
            </a:pPr>
            <a:endParaRPr lang="it-IT" sz="3600" dirty="0" smtClean="0"/>
          </a:p>
          <a:p>
            <a:pPr marL="114300" indent="0">
              <a:buNone/>
            </a:pPr>
            <a:r>
              <a:rPr lang="it-IT" sz="3600" dirty="0" smtClean="0"/>
              <a:t>Ogni rischio </a:t>
            </a:r>
            <a:r>
              <a:rPr lang="it-IT" sz="3600" dirty="0" smtClean="0"/>
              <a:t>deve essere </a:t>
            </a:r>
            <a:r>
              <a:rPr lang="it-IT" sz="3600" dirty="0" smtClean="0"/>
              <a:t>misurato (assenza di rischio, lieve, medio, alto rischio)</a:t>
            </a:r>
          </a:p>
          <a:p>
            <a:pPr marL="114300" indent="0">
              <a:buNone/>
            </a:pPr>
            <a:r>
              <a:rPr lang="it-IT" sz="3600" dirty="0" smtClean="0"/>
              <a:t>A secondo dell’entità del rischio varia la periodicità della visita</a:t>
            </a:r>
            <a:endParaRPr lang="it-IT" sz="3600" dirty="0"/>
          </a:p>
        </p:txBody>
      </p:sp>
    </p:spTree>
    <p:extLst>
      <p:ext uri="{BB962C8B-B14F-4D97-AF65-F5344CB8AC3E}">
        <p14:creationId xmlns:p14="http://schemas.microsoft.com/office/powerpoint/2010/main" val="138749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2460115"/>
              </p:ext>
            </p:extLst>
          </p:nvPr>
        </p:nvGraphicFramePr>
        <p:xfrm>
          <a:off x="971600" y="548686"/>
          <a:ext cx="10153126" cy="5990388"/>
        </p:xfrm>
        <a:graphic>
          <a:graphicData uri="http://schemas.openxmlformats.org/drawingml/2006/table">
            <a:tbl>
              <a:tblPr/>
              <a:tblGrid>
                <a:gridCol w="456219"/>
                <a:gridCol w="2397389"/>
                <a:gridCol w="3175649"/>
                <a:gridCol w="1073458"/>
                <a:gridCol w="939276"/>
                <a:gridCol w="1679089"/>
                <a:gridCol w="432046"/>
              </a:tblGrid>
              <a:tr h="217424">
                <a:tc gridSpan="7">
                  <a:txBody>
                    <a:bodyPr/>
                    <a:lstStyle/>
                    <a:p>
                      <a:pPr algn="l" fontAlgn="ctr"/>
                      <a:r>
                        <a:rPr lang="it-IT" sz="1400" b="1" i="0" u="none" strike="noStrike" dirty="0">
                          <a:effectLst/>
                          <a:latin typeface="Calibri"/>
                        </a:rPr>
                        <a:t>                   Quadro di unione Mansioni - Classi di rischio Rumore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131294">
                <a:tc rowSpan="3" gridSpan="2">
                  <a:txBody>
                    <a:bodyPr/>
                    <a:lstStyle/>
                    <a:p>
                      <a:pPr algn="ctr" fontAlgn="ctr"/>
                      <a:r>
                        <a:rPr lang="it-IT" sz="700" b="1" i="0" u="none" strike="noStrike">
                          <a:effectLst/>
                          <a:latin typeface="Calibri"/>
                        </a:rPr>
                        <a:t>MANSIONE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it-IT" sz="700" b="1" i="0" u="none" strike="noStrike" dirty="0">
                          <a:effectLst/>
                          <a:latin typeface="Calibri"/>
                        </a:rPr>
                        <a:t>NOTE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it-IT" sz="700" b="1" i="0" u="none" strike="noStrike">
                          <a:effectLst/>
                          <a:latin typeface="Calibri"/>
                        </a:rPr>
                        <a:t>CLASSE DI RISCHIO RUMORE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500" b="1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500" b="1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500" b="1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0265">
                <a:tc gridSpan="2"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400" b="1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400" b="1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400" b="1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923">
                <a:tc gridSpan="2"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400" b="1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400" b="1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400" b="1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9500">
                <a:tc>
                  <a:txBody>
                    <a:bodyPr/>
                    <a:lstStyle/>
                    <a:p>
                      <a:pPr algn="just" fontAlgn="ctr"/>
                      <a:r>
                        <a:rPr lang="it-IT" sz="700" b="1" i="0" u="none" strike="noStrike">
                          <a:effectLst/>
                          <a:latin typeface="Calibri"/>
                        </a:rPr>
                        <a:t>1C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>
                          <a:effectLst/>
                          <a:latin typeface="Calibri"/>
                        </a:rPr>
                        <a:t>Captain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600" b="1" i="0" u="none" strike="noStrike"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Classe 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it-IT" sz="700" b="1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400" b="1" i="0" u="none" strike="noStrike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400" b="1" i="0" u="none" strike="noStrike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9500">
                <a:tc>
                  <a:txBody>
                    <a:bodyPr/>
                    <a:lstStyle/>
                    <a:p>
                      <a:pPr algn="just" fontAlgn="ctr"/>
                      <a:r>
                        <a:rPr lang="it-IT" sz="700" b="1" i="0" u="none" strike="noStrike">
                          <a:effectLst/>
                          <a:latin typeface="Calibri"/>
                        </a:rPr>
                        <a:t>2C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>
                          <a:effectLst/>
                          <a:latin typeface="Calibri"/>
                        </a:rPr>
                        <a:t>Staff Captain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600" b="1" i="0" u="none" strike="noStrike"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Classe 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it-IT" sz="700" b="1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400" b="1" i="0" u="none" strike="noStrike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400" b="1" i="0" u="none" strike="noStrike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9001">
                <a:tc>
                  <a:txBody>
                    <a:bodyPr/>
                    <a:lstStyle/>
                    <a:p>
                      <a:pPr algn="just" fontAlgn="ctr"/>
                      <a:r>
                        <a:rPr lang="it-IT" sz="700" b="1" i="0" u="none" strike="noStrike">
                          <a:effectLst/>
                          <a:latin typeface="Calibri"/>
                        </a:rPr>
                        <a:t>3C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1" i="0" u="none" strike="noStrike">
                          <a:effectLst/>
                          <a:latin typeface="Calibri"/>
                        </a:rPr>
                        <a:t>Safety Officer/ Safety Trainer/ Assistant Safety Trainer / Chinese Asst. Safety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600" b="1" i="0" u="none" strike="noStrike"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1" i="0" u="none" strike="noStrike">
                          <a:effectLst/>
                          <a:latin typeface="Calibri"/>
                        </a:rPr>
                        <a:t>Classe 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it-IT" sz="700" b="1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400" b="1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400" b="1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9500">
                <a:tc>
                  <a:txBody>
                    <a:bodyPr/>
                    <a:lstStyle/>
                    <a:p>
                      <a:pPr algn="just" fontAlgn="ctr"/>
                      <a:r>
                        <a:rPr lang="it-IT" sz="700" b="1" i="0" u="none" strike="noStrike">
                          <a:effectLst/>
                          <a:latin typeface="Calibri"/>
                        </a:rPr>
                        <a:t>4C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>
                          <a:effectLst/>
                          <a:latin typeface="Calibri"/>
                        </a:rPr>
                        <a:t>Environmental Compliance Officer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600" b="1" i="0" u="none" strike="noStrike"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1" i="0" u="none" strike="noStrike">
                          <a:effectLst/>
                          <a:latin typeface="Calibri"/>
                        </a:rPr>
                        <a:t>Classe 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it-IT" sz="700" b="1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400" b="1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400" b="1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5412">
                <a:tc>
                  <a:txBody>
                    <a:bodyPr/>
                    <a:lstStyle/>
                    <a:p>
                      <a:pPr algn="just" fontAlgn="ctr"/>
                      <a:r>
                        <a:rPr lang="it-IT" sz="700" b="1" i="0" u="none" strike="noStrike">
                          <a:effectLst/>
                          <a:latin typeface="Calibri"/>
                        </a:rPr>
                        <a:t>6C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>
                          <a:effectLst/>
                          <a:latin typeface="Calibri"/>
                        </a:rPr>
                        <a:t>Deck Officer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600" b="0" i="0" u="none" strike="noStrike">
                          <a:effectLst/>
                          <a:latin typeface="Calibri"/>
                        </a:rPr>
                        <a:t>questa mansione comprende le seguenti posizioni: 1st Officer/ 2nd Officer/ 3rd Officer/ Cadet Officer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1" i="0" u="none" strike="noStrike">
                          <a:effectLst/>
                          <a:latin typeface="Calibri"/>
                        </a:rPr>
                        <a:t>Classe 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it-IT" sz="700" b="1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400" b="1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4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9500">
                <a:tc>
                  <a:txBody>
                    <a:bodyPr/>
                    <a:lstStyle/>
                    <a:p>
                      <a:pPr algn="just" fontAlgn="ctr"/>
                      <a:r>
                        <a:rPr lang="it-IT" sz="700" b="1" i="0" u="none" strike="noStrike">
                          <a:effectLst/>
                          <a:latin typeface="Calibri"/>
                        </a:rPr>
                        <a:t>7C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>
                          <a:effectLst/>
                          <a:latin typeface="Calibri"/>
                        </a:rPr>
                        <a:t>Sanitation Officer /Cadet Sanitation Officer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600" b="1" i="0" u="none" strike="noStrike"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1" i="0" u="none" strike="noStrike">
                          <a:effectLst/>
                          <a:latin typeface="Calibri"/>
                        </a:rPr>
                        <a:t>Classe 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it-IT" sz="700" b="1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400" b="1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400" b="1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9001">
                <a:tc>
                  <a:txBody>
                    <a:bodyPr/>
                    <a:lstStyle/>
                    <a:p>
                      <a:pPr algn="just" fontAlgn="ctr"/>
                      <a:r>
                        <a:rPr lang="it-IT" sz="700" b="1" i="0" u="none" strike="noStrike">
                          <a:effectLst/>
                          <a:latin typeface="Calibri"/>
                        </a:rPr>
                        <a:t>8C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1" i="0" u="none" strike="noStrike">
                          <a:effectLst/>
                          <a:latin typeface="Calibri"/>
                        </a:rPr>
                        <a:t>Security Officer/ Assistant Security Officer/ Security Guard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600" b="1" i="0" u="none" strike="noStrike"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1" i="0" u="none" strike="noStrike">
                          <a:effectLst/>
                          <a:latin typeface="Calibri"/>
                        </a:rPr>
                        <a:t>Classe 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it-IT" sz="700" b="1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400" b="1" i="0" u="none" strike="noStrike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4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9500">
                <a:tc>
                  <a:txBody>
                    <a:bodyPr/>
                    <a:lstStyle/>
                    <a:p>
                      <a:pPr algn="just" fontAlgn="ctr"/>
                      <a:r>
                        <a:rPr lang="it-IT" sz="700" b="1" i="0" u="none" strike="noStrike">
                          <a:effectLst/>
                          <a:latin typeface="Calibri"/>
                        </a:rPr>
                        <a:t>9C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>
                          <a:effectLst/>
                          <a:latin typeface="Calibri"/>
                        </a:rPr>
                        <a:t>1st Bosun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600" b="1" i="0" u="none" strike="noStrike"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1" i="0" u="none" strike="noStrike">
                          <a:effectLst/>
                          <a:latin typeface="Calibri"/>
                        </a:rPr>
                        <a:t>Classe 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it-IT" sz="700" b="1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400" b="1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400" b="1" i="0" u="none" strike="noStrike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9500">
                <a:tc>
                  <a:txBody>
                    <a:bodyPr/>
                    <a:lstStyle/>
                    <a:p>
                      <a:pPr algn="just" fontAlgn="ctr"/>
                      <a:r>
                        <a:rPr lang="it-IT" sz="700" b="1" i="0" u="none" strike="noStrike">
                          <a:effectLst/>
                          <a:latin typeface="Calibri"/>
                        </a:rPr>
                        <a:t>10C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>
                          <a:effectLst/>
                          <a:latin typeface="Calibri"/>
                        </a:rPr>
                        <a:t>2nd Bosun (interni)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600" b="1" i="0" u="none" strike="noStrike"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1" i="0" u="none" strike="noStrike">
                          <a:effectLst/>
                          <a:latin typeface="Calibri"/>
                        </a:rPr>
                        <a:t>Classe 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it-IT" sz="700" b="1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400" b="1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400" b="1" i="0" u="none" strike="noStrike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8712">
                <a:tc>
                  <a:txBody>
                    <a:bodyPr/>
                    <a:lstStyle/>
                    <a:p>
                      <a:pPr algn="just" fontAlgn="ctr"/>
                      <a:r>
                        <a:rPr lang="it-IT" sz="700" b="1" i="0" u="none" strike="noStrike">
                          <a:effectLst/>
                          <a:latin typeface="Calibri"/>
                        </a:rPr>
                        <a:t>11C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>
                          <a:effectLst/>
                          <a:latin typeface="Calibri"/>
                        </a:rPr>
                        <a:t>2nd Bosun (esterni)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600" b="1" i="0" u="none" strike="noStrike"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1" i="0" u="none" strike="noStrike">
                          <a:effectLst/>
                          <a:latin typeface="Calibri"/>
                        </a:rPr>
                        <a:t>Classe 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it-IT" sz="700" b="1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400" b="1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400" b="1" i="0" u="none" strike="noStrike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9500">
                <a:tc>
                  <a:txBody>
                    <a:bodyPr/>
                    <a:lstStyle/>
                    <a:p>
                      <a:pPr algn="just" fontAlgn="ctr"/>
                      <a:r>
                        <a:rPr lang="it-IT" sz="700" b="1" i="0" u="none" strike="noStrike">
                          <a:effectLst/>
                          <a:latin typeface="Calibri"/>
                        </a:rPr>
                        <a:t>14C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>
                          <a:effectLst/>
                          <a:latin typeface="Calibri"/>
                        </a:rPr>
                        <a:t>Chief Fireman/ Fireman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600" b="1" i="0" u="none" strike="noStrike"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1" i="0" u="none" strike="noStrike">
                          <a:effectLst/>
                          <a:latin typeface="Calibri"/>
                        </a:rPr>
                        <a:t>Classe 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it-IT" sz="700" b="1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400" b="1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400" b="1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9500">
                <a:tc>
                  <a:txBody>
                    <a:bodyPr/>
                    <a:lstStyle/>
                    <a:p>
                      <a:pPr algn="just" fontAlgn="ctr"/>
                      <a:r>
                        <a:rPr lang="it-IT" sz="700" b="1" i="0" u="none" strike="noStrike">
                          <a:effectLst/>
                          <a:latin typeface="Calibri"/>
                        </a:rPr>
                        <a:t>16C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>
                          <a:effectLst/>
                          <a:latin typeface="Calibri"/>
                        </a:rPr>
                        <a:t>Ablebody/ Ordinary Sailor 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600" b="1" i="0" u="none" strike="noStrike"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1" i="0" u="none" strike="noStrike">
                          <a:effectLst/>
                          <a:latin typeface="Calibri"/>
                        </a:rPr>
                        <a:t>Classe 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it-IT" sz="700" b="1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400" b="1" i="0" u="none" strike="noStrike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400" b="1" i="0" u="none" strike="noStrike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9500">
                <a:tc>
                  <a:txBody>
                    <a:bodyPr/>
                    <a:lstStyle/>
                    <a:p>
                      <a:pPr algn="just" fontAlgn="ctr"/>
                      <a:r>
                        <a:rPr lang="it-IT" sz="700" b="1" i="0" u="none" strike="noStrike">
                          <a:effectLst/>
                          <a:latin typeface="Calibri"/>
                        </a:rPr>
                        <a:t>17C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>
                          <a:effectLst/>
                          <a:latin typeface="Calibri"/>
                        </a:rPr>
                        <a:t>Helmsman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600" b="1" i="0" u="none" strike="noStrike"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1" i="0" u="none" strike="noStrike">
                          <a:effectLst/>
                          <a:latin typeface="Calibri"/>
                        </a:rPr>
                        <a:t>Classe 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it-IT" sz="700" b="1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400" b="1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400" b="1" i="0" u="none" strike="noStrike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9500">
                <a:tc>
                  <a:txBody>
                    <a:bodyPr/>
                    <a:lstStyle/>
                    <a:p>
                      <a:pPr algn="just" fontAlgn="ctr"/>
                      <a:r>
                        <a:rPr lang="it-IT" sz="700" b="1" i="0" u="none" strike="noStrike">
                          <a:effectLst/>
                          <a:latin typeface="Calibri"/>
                        </a:rPr>
                        <a:t>18C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>
                          <a:effectLst/>
                          <a:latin typeface="Calibri"/>
                        </a:rPr>
                        <a:t>Pennese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600" b="1" i="0" u="none" strike="noStrike"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1" i="0" u="none" strike="noStrike" dirty="0">
                          <a:effectLst/>
                          <a:latin typeface="Calibri"/>
                        </a:rPr>
                        <a:t>Classe 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it-IT" sz="700" b="1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400" b="1" i="0" u="none" strike="noStrike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400" b="1" i="0" u="none" strike="noStrike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9500">
                <a:tc>
                  <a:txBody>
                    <a:bodyPr/>
                    <a:lstStyle/>
                    <a:p>
                      <a:pPr algn="just" fontAlgn="ctr"/>
                      <a:r>
                        <a:rPr lang="it-IT" sz="700" b="1" i="0" u="none" strike="noStrike">
                          <a:effectLst/>
                          <a:latin typeface="Calibri"/>
                        </a:rPr>
                        <a:t>19C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>
                          <a:effectLst/>
                          <a:latin typeface="Calibri"/>
                        </a:rPr>
                        <a:t>Environmental Operator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600" b="1" i="0" u="none" strike="noStrike"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1" i="0" u="none" strike="noStrike">
                          <a:effectLst/>
                          <a:latin typeface="Calibri"/>
                        </a:rPr>
                        <a:t>Classe 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it-IT" sz="700" b="1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400" b="1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400" b="1" i="0" u="none" strike="noStrike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9500">
                <a:tc>
                  <a:txBody>
                    <a:bodyPr/>
                    <a:lstStyle/>
                    <a:p>
                      <a:pPr algn="just" fontAlgn="ctr"/>
                      <a:r>
                        <a:rPr lang="it-IT" sz="700" b="1" i="0" u="none" strike="noStrike">
                          <a:effectLst/>
                          <a:latin typeface="Calibri"/>
                        </a:rPr>
                        <a:t>19C bis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>
                          <a:effectLst/>
                          <a:latin typeface="Calibri"/>
                        </a:rPr>
                        <a:t>Deck Utility (esterni)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600" b="1" i="0" u="none" strike="noStrike"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1" i="0" u="none" strike="noStrike">
                          <a:effectLst/>
                          <a:latin typeface="Calibri"/>
                        </a:rPr>
                        <a:t>Classe 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it-IT" sz="700" b="1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400" b="1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400" b="1" i="0" u="none" strike="noStrike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9001">
                <a:tc>
                  <a:txBody>
                    <a:bodyPr/>
                    <a:lstStyle/>
                    <a:p>
                      <a:pPr algn="just" fontAlgn="ctr"/>
                      <a:r>
                        <a:rPr lang="it-IT" sz="700" b="1" i="0" u="none" strike="noStrike">
                          <a:effectLst/>
                          <a:latin typeface="Calibri"/>
                        </a:rPr>
                        <a:t>20C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1" i="0" u="none" strike="noStrike">
                          <a:effectLst/>
                          <a:latin typeface="Calibri"/>
                        </a:rPr>
                        <a:t>Chief Ship’s Doctor/ Ship Doctor/ Brazilian Medical Advisor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600" b="1" i="0" u="none" strike="noStrike" dirty="0"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Classe 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it-IT" sz="700" b="1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400" b="1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400" b="1" i="0" u="none" strike="noStrike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9500">
                <a:tc>
                  <a:txBody>
                    <a:bodyPr/>
                    <a:lstStyle/>
                    <a:p>
                      <a:pPr algn="just" fontAlgn="ctr"/>
                      <a:r>
                        <a:rPr lang="it-IT" sz="700" b="1" i="0" u="none" strike="noStrike">
                          <a:effectLst/>
                          <a:latin typeface="Calibri"/>
                        </a:rPr>
                        <a:t>21C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>
                          <a:effectLst/>
                          <a:latin typeface="Calibri"/>
                        </a:rPr>
                        <a:t>Nurse A/ Nurse B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600" b="1" i="0" u="none" strike="noStrike"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Classe 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it-IT" sz="700" b="1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400" b="1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400" b="1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9500">
                <a:tc>
                  <a:txBody>
                    <a:bodyPr/>
                    <a:lstStyle/>
                    <a:p>
                      <a:pPr algn="just" fontAlgn="ctr"/>
                      <a:r>
                        <a:rPr lang="it-IT" sz="700" b="1" i="0" u="none" strike="noStrike">
                          <a:effectLst/>
                          <a:latin typeface="Calibri"/>
                        </a:rPr>
                        <a:t>1M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>
                          <a:effectLst/>
                          <a:latin typeface="Calibri"/>
                        </a:rPr>
                        <a:t>Chief Engineer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600" b="1" i="0" u="none" strike="noStrike"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1" i="0" u="none" strike="noStrike">
                          <a:effectLst/>
                          <a:latin typeface="Calibri"/>
                        </a:rPr>
                        <a:t>Classe 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it-IT" sz="700" b="1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400" b="1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400" b="1" i="0" u="none" strike="noStrike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9500">
                <a:tc>
                  <a:txBody>
                    <a:bodyPr/>
                    <a:lstStyle/>
                    <a:p>
                      <a:pPr algn="just" fontAlgn="ctr"/>
                      <a:r>
                        <a:rPr lang="it-IT" sz="700" b="1" i="0" u="none" strike="noStrike">
                          <a:effectLst/>
                          <a:latin typeface="Calibri"/>
                        </a:rPr>
                        <a:t>2M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>
                          <a:effectLst/>
                          <a:latin typeface="Calibri"/>
                        </a:rPr>
                        <a:t>Staff Engineer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60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1" i="0" u="none" strike="noStrike">
                          <a:effectLst/>
                          <a:latin typeface="Calibri"/>
                        </a:rPr>
                        <a:t>Classe 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it-IT" sz="700" b="1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400" b="1" i="0" u="none" strike="noStrike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400" b="1" i="0" u="none" strike="noStrike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9500">
                <a:tc>
                  <a:txBody>
                    <a:bodyPr/>
                    <a:lstStyle/>
                    <a:p>
                      <a:pPr algn="just" fontAlgn="ctr"/>
                      <a:r>
                        <a:rPr lang="it-IT" sz="700" b="1" i="0" u="none" strike="noStrike">
                          <a:effectLst/>
                          <a:latin typeface="Calibri"/>
                        </a:rPr>
                        <a:t>3M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>
                          <a:effectLst/>
                          <a:latin typeface="Calibri"/>
                        </a:rPr>
                        <a:t>Hotel Engineer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60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1" i="0" u="none" strike="noStrike">
                          <a:effectLst/>
                          <a:latin typeface="Calibri"/>
                        </a:rPr>
                        <a:t>Classe 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it-IT" sz="700" b="1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400" b="1" i="0" u="none" strike="noStrike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400" b="1" i="0" u="none" strike="noStrike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2589">
                <a:tc>
                  <a:txBody>
                    <a:bodyPr/>
                    <a:lstStyle/>
                    <a:p>
                      <a:pPr algn="just" fontAlgn="ctr"/>
                      <a:r>
                        <a:rPr lang="it-IT" sz="700" b="1" i="0" u="none" strike="noStrike">
                          <a:effectLst/>
                          <a:latin typeface="Calibri"/>
                        </a:rPr>
                        <a:t>4M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>
                          <a:effectLst/>
                          <a:latin typeface="Calibri"/>
                        </a:rPr>
                        <a:t>Engine Officer Watchkeeper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600" b="0" i="0" u="none" strike="noStrike">
                          <a:effectLst/>
                          <a:latin typeface="Calibri"/>
                        </a:rPr>
                        <a:t>questa mansione comprende le seguenti posizioni: 1st Engineer/ 2nd Engineer/ 3rd Engineer/ Cadet Engineer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1" i="0" u="none" strike="noStrike">
                          <a:effectLst/>
                          <a:latin typeface="Calibri"/>
                        </a:rPr>
                        <a:t>Classe 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it-IT" sz="700" b="1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400" b="1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400" b="1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93883">
                <a:tc>
                  <a:txBody>
                    <a:bodyPr/>
                    <a:lstStyle/>
                    <a:p>
                      <a:pPr algn="just" fontAlgn="ctr"/>
                      <a:r>
                        <a:rPr lang="it-IT" sz="700" b="1" i="0" u="none" strike="noStrike">
                          <a:effectLst/>
                          <a:latin typeface="Calibri"/>
                        </a:rPr>
                        <a:t>5M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>
                          <a:effectLst/>
                          <a:latin typeface="Calibri"/>
                        </a:rPr>
                        <a:t>Engine Officer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600" b="0" i="0" u="none" strike="noStrike">
                          <a:effectLst/>
                          <a:latin typeface="Calibri"/>
                        </a:rPr>
                        <a:t>questa mansione comprende le seguenti posizioni: 1st Engineer/ 1st Engineer (engines)/ 2nd Engineer/ 3rd Engineer/ Cadet Engineer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1" i="0" u="none" strike="noStrike">
                          <a:effectLst/>
                          <a:latin typeface="Calibri"/>
                        </a:rPr>
                        <a:t>Classe 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it-IT" sz="700" b="1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400" b="1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400" b="1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9500">
                <a:tc>
                  <a:txBody>
                    <a:bodyPr/>
                    <a:lstStyle/>
                    <a:p>
                      <a:pPr algn="just" fontAlgn="ctr"/>
                      <a:r>
                        <a:rPr lang="it-IT" sz="700" b="1" i="0" u="none" strike="noStrike">
                          <a:effectLst/>
                          <a:latin typeface="Calibri"/>
                        </a:rPr>
                        <a:t>6M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>
                          <a:effectLst/>
                          <a:latin typeface="Calibri"/>
                        </a:rPr>
                        <a:t>Foreman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600" b="0" i="0" u="none" strike="noStrike"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1" i="0" u="none" strike="noStrike">
                          <a:effectLst/>
                          <a:latin typeface="Calibri"/>
                        </a:rPr>
                        <a:t>Classe 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it-IT" sz="700" b="1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400" b="1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400" b="1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93883">
                <a:tc>
                  <a:txBody>
                    <a:bodyPr/>
                    <a:lstStyle/>
                    <a:p>
                      <a:pPr algn="just" fontAlgn="ctr"/>
                      <a:r>
                        <a:rPr lang="it-IT" sz="700" b="1" i="0" u="none" strike="noStrike">
                          <a:effectLst/>
                          <a:latin typeface="Calibri"/>
                        </a:rPr>
                        <a:t>7M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>
                          <a:effectLst/>
                          <a:latin typeface="Calibri"/>
                        </a:rPr>
                        <a:t>Electrician Officer/ Electronics Officer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600" b="0" i="0" u="none" strike="noStrike">
                          <a:effectLst/>
                          <a:latin typeface="Calibri"/>
                        </a:rPr>
                        <a:t>questa mansione comprende le seguenti posizioni: 1st Officer Electrician/ Electrician Officer/ Electronics Officer/ Cadet Electronics Officer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1" i="0" u="none" strike="noStrike">
                          <a:effectLst/>
                          <a:latin typeface="Calibri"/>
                        </a:rPr>
                        <a:t>Classe 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it-IT" sz="700" b="1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400" b="1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400" b="1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9500">
                <a:tc>
                  <a:txBody>
                    <a:bodyPr/>
                    <a:lstStyle/>
                    <a:p>
                      <a:pPr algn="just" fontAlgn="ctr"/>
                      <a:r>
                        <a:rPr lang="it-IT" sz="700" b="1" i="0" u="none" strike="noStrike">
                          <a:effectLst/>
                          <a:latin typeface="Calibri"/>
                        </a:rPr>
                        <a:t>8M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>
                          <a:effectLst/>
                          <a:latin typeface="Calibri"/>
                        </a:rPr>
                        <a:t>Electrician/ Assistant Electrician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60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1" i="0" u="none" strike="noStrike">
                          <a:effectLst/>
                          <a:latin typeface="Calibri"/>
                        </a:rPr>
                        <a:t>Classe 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it-IT" sz="700" b="1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400" b="1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400" b="1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9500">
                <a:tc>
                  <a:txBody>
                    <a:bodyPr/>
                    <a:lstStyle/>
                    <a:p>
                      <a:pPr algn="just" fontAlgn="ctr"/>
                      <a:r>
                        <a:rPr lang="it-IT" sz="700" b="1" i="0" u="none" strike="noStrike">
                          <a:effectLst/>
                          <a:latin typeface="Calibri"/>
                        </a:rPr>
                        <a:t>9M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>
                          <a:effectLst/>
                          <a:latin typeface="Calibri"/>
                        </a:rPr>
                        <a:t>Reefer Engineer/ Assistant Reefer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60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1" i="0" u="none" strike="noStrike">
                          <a:effectLst/>
                          <a:latin typeface="Calibri"/>
                        </a:rPr>
                        <a:t>Classe 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it-IT" sz="700" b="1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400" b="1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400" b="1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9500">
                <a:tc>
                  <a:txBody>
                    <a:bodyPr/>
                    <a:lstStyle/>
                    <a:p>
                      <a:pPr algn="just" fontAlgn="ctr"/>
                      <a:r>
                        <a:rPr lang="it-IT" sz="700" b="1" i="0" u="none" strike="noStrike">
                          <a:effectLst/>
                          <a:latin typeface="Calibri"/>
                        </a:rPr>
                        <a:t>10M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>
                          <a:effectLst/>
                          <a:latin typeface="Calibri"/>
                        </a:rPr>
                        <a:t>Plumber/ Assistant Plumber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60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1" i="0" u="none" strike="noStrike">
                          <a:effectLst/>
                          <a:latin typeface="Calibri"/>
                        </a:rPr>
                        <a:t>Classe 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it-IT" sz="700" b="1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400" b="1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400" b="1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9500">
                <a:tc>
                  <a:txBody>
                    <a:bodyPr/>
                    <a:lstStyle/>
                    <a:p>
                      <a:pPr algn="just" fontAlgn="ctr"/>
                      <a:r>
                        <a:rPr lang="it-IT" sz="700" b="1" i="0" u="none" strike="noStrike">
                          <a:effectLst/>
                          <a:latin typeface="Calibri"/>
                        </a:rPr>
                        <a:t>11M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>
                          <a:effectLst/>
                          <a:latin typeface="Calibri"/>
                        </a:rPr>
                        <a:t>Fitter/Mechanic -Assistant Mechanic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60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1" i="0" u="none" strike="noStrike">
                          <a:effectLst/>
                          <a:latin typeface="Calibri"/>
                        </a:rPr>
                        <a:t>Classe 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it-IT" sz="700" b="1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400" b="1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400" b="1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9500">
                <a:tc>
                  <a:txBody>
                    <a:bodyPr/>
                    <a:lstStyle/>
                    <a:p>
                      <a:pPr algn="just" fontAlgn="ctr"/>
                      <a:r>
                        <a:rPr lang="it-IT" sz="700" b="1" i="0" u="none" strike="noStrike">
                          <a:effectLst/>
                          <a:latin typeface="Calibri"/>
                        </a:rPr>
                        <a:t>12M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700" b="1" i="0" u="none" strike="noStrike">
                          <a:effectLst/>
                          <a:latin typeface="Calibri"/>
                        </a:rPr>
                        <a:t>Engine utility/ Wiper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60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1" i="0" u="none" strike="noStrike">
                          <a:effectLst/>
                          <a:latin typeface="Calibri"/>
                        </a:rPr>
                        <a:t>Classe 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it-IT" sz="700" b="1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400" b="1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400" b="1" i="0" u="none" strike="noStrike" dirty="0"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05138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114300" lvl="0" algn="ctr">
              <a:spcBef>
                <a:spcPct val="20000"/>
              </a:spcBef>
            </a:pPr>
            <a:r>
              <a:rPr lang="it-IT" sz="3200" b="1" spc="0" dirty="0" smtClean="0">
                <a:solidFill>
                  <a:srgbClr val="FF0000"/>
                </a:solidFill>
                <a:latin typeface="Calibri"/>
                <a:ea typeface="+mn-ea"/>
                <a:cs typeface="+mn-cs"/>
              </a:rPr>
              <a:t>Giudizio di idoneità alla mansione specifica</a:t>
            </a:r>
            <a:r>
              <a:rPr lang="it-IT" sz="2400" b="1" spc="0" dirty="0">
                <a:solidFill>
                  <a:srgbClr val="FF0000"/>
                </a:solidFill>
                <a:latin typeface="Calibri"/>
                <a:ea typeface="+mn-ea"/>
                <a:cs typeface="+mn-cs"/>
              </a:rPr>
              <a:t/>
            </a:r>
            <a:br>
              <a:rPr lang="it-IT" sz="2400" b="1" spc="0" dirty="0">
                <a:solidFill>
                  <a:srgbClr val="FF0000"/>
                </a:solidFill>
                <a:latin typeface="Calibri"/>
                <a:ea typeface="+mn-ea"/>
                <a:cs typeface="+mn-cs"/>
              </a:rPr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14300" indent="0">
              <a:buNone/>
            </a:pPr>
            <a:r>
              <a:rPr lang="it-IT" sz="3200" dirty="0" smtClean="0"/>
              <a:t>Una volta eseguite le visite viene emesso il giudizio di idoneità </a:t>
            </a:r>
            <a:r>
              <a:rPr lang="it-IT" sz="3200" dirty="0" smtClean="0"/>
              <a:t>specifico :</a:t>
            </a:r>
          </a:p>
          <a:p>
            <a:pPr marL="114300" indent="0">
              <a:buNone/>
            </a:pPr>
            <a:endParaRPr lang="it-IT" sz="3200" dirty="0" smtClean="0"/>
          </a:p>
          <a:p>
            <a:r>
              <a:rPr lang="it-IT" sz="3200" dirty="0" smtClean="0"/>
              <a:t>Idoneità </a:t>
            </a:r>
            <a:r>
              <a:rPr lang="it-IT" sz="3200" dirty="0" smtClean="0"/>
              <a:t>piena alla mansione specifica</a:t>
            </a:r>
          </a:p>
          <a:p>
            <a:r>
              <a:rPr lang="it-IT" sz="3200" dirty="0" smtClean="0"/>
              <a:t>Idoneità con limitazioni/prescrizioni</a:t>
            </a:r>
          </a:p>
          <a:p>
            <a:r>
              <a:rPr lang="it-IT" sz="3200" dirty="0" smtClean="0"/>
              <a:t>Inidoneità temporanea</a:t>
            </a:r>
          </a:p>
          <a:p>
            <a:r>
              <a:rPr lang="it-IT" sz="3200" dirty="0" smtClean="0"/>
              <a:t>Inidoneità permanente</a:t>
            </a:r>
          </a:p>
          <a:p>
            <a:pPr marL="114300" indent="0" algn="ctr">
              <a:buNone/>
            </a:pPr>
            <a:endParaRPr lang="it-IT" sz="4400" dirty="0"/>
          </a:p>
        </p:txBody>
      </p:sp>
    </p:spTree>
    <p:extLst>
      <p:ext uri="{BB962C8B-B14F-4D97-AF65-F5344CB8AC3E}">
        <p14:creationId xmlns:p14="http://schemas.microsoft.com/office/powerpoint/2010/main" val="3902149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114300" lvl="0" algn="ctr">
              <a:spcBef>
                <a:spcPct val="20000"/>
              </a:spcBef>
            </a:pPr>
            <a:r>
              <a:rPr lang="it-IT" sz="3200" b="1" spc="0" dirty="0" smtClean="0">
                <a:solidFill>
                  <a:srgbClr val="FF0000"/>
                </a:solidFill>
                <a:latin typeface="Calibri"/>
                <a:ea typeface="+mn-ea"/>
                <a:cs typeface="+mn-cs"/>
              </a:rPr>
              <a:t>Collaborazione nell’ambito della Sorveglianza Sanitaria </a:t>
            </a:r>
            <a:endParaRPr lang="it-IT" sz="3200" b="1" spc="0" dirty="0">
              <a:solidFill>
                <a:srgbClr val="FF0000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114300" indent="0">
              <a:buNone/>
            </a:pPr>
            <a:endParaRPr lang="it-IT" dirty="0" smtClean="0"/>
          </a:p>
          <a:p>
            <a:pPr marL="114300" indent="0">
              <a:buNone/>
            </a:pPr>
            <a:r>
              <a:rPr lang="it-IT" dirty="0" smtClean="0"/>
              <a:t>Nell’ attività sanitaria il </a:t>
            </a:r>
            <a:r>
              <a:rPr lang="it-IT" dirty="0"/>
              <a:t>M</a:t>
            </a:r>
            <a:r>
              <a:rPr lang="it-IT" dirty="0" smtClean="0"/>
              <a:t>edico Competente  collabora con :</a:t>
            </a:r>
          </a:p>
          <a:p>
            <a:pPr marL="114300" indent="0">
              <a:buNone/>
            </a:pPr>
            <a:endParaRPr lang="it-IT" dirty="0"/>
          </a:p>
          <a:p>
            <a:r>
              <a:rPr lang="it-IT" dirty="0" smtClean="0"/>
              <a:t>Agenzie straniere (circa 1000 mail nel 2014) : </a:t>
            </a:r>
          </a:p>
          <a:p>
            <a:pPr marL="114300" indent="0">
              <a:buNone/>
            </a:pPr>
            <a:r>
              <a:rPr lang="it-IT" dirty="0" smtClean="0"/>
              <a:t>CONSULENZA ALL’IMBARCO</a:t>
            </a:r>
          </a:p>
          <a:p>
            <a:endParaRPr lang="it-IT" dirty="0" smtClean="0"/>
          </a:p>
          <a:p>
            <a:r>
              <a:rPr lang="it-IT" dirty="0" smtClean="0"/>
              <a:t>Medico di bordo (circa </a:t>
            </a:r>
            <a:r>
              <a:rPr lang="it-IT" dirty="0"/>
              <a:t>4</a:t>
            </a:r>
            <a:r>
              <a:rPr lang="it-IT" dirty="0" smtClean="0"/>
              <a:t>00 </a:t>
            </a:r>
            <a:r>
              <a:rPr lang="it-IT" dirty="0" smtClean="0"/>
              <a:t>mail </a:t>
            </a:r>
            <a:r>
              <a:rPr lang="it-IT" dirty="0" smtClean="0"/>
              <a:t>solo nel </a:t>
            </a:r>
            <a:r>
              <a:rPr lang="it-IT" dirty="0" smtClean="0"/>
              <a:t>2014)</a:t>
            </a:r>
          </a:p>
          <a:p>
            <a:pPr marL="114300" indent="0">
              <a:buNone/>
            </a:pPr>
            <a:r>
              <a:rPr lang="it-IT" dirty="0" smtClean="0"/>
              <a:t>CONSULENZA DURANTE L’IMBARCO</a:t>
            </a:r>
          </a:p>
          <a:p>
            <a:endParaRPr lang="it-IT" dirty="0"/>
          </a:p>
          <a:p>
            <a:r>
              <a:rPr lang="it-IT" dirty="0" smtClean="0"/>
              <a:t>Ufficio del personale (circa 700 mail nel 2014)</a:t>
            </a:r>
          </a:p>
          <a:p>
            <a:pPr marL="114300" indent="0">
              <a:buNone/>
            </a:pPr>
            <a:r>
              <a:rPr lang="it-IT" dirty="0" smtClean="0"/>
              <a:t>CONSULENZA PER CASI PROBLEMATICI</a:t>
            </a:r>
          </a:p>
          <a:p>
            <a:pPr marL="114300" indent="0">
              <a:buNone/>
            </a:pPr>
            <a:endParaRPr lang="it-IT" dirty="0" smtClean="0"/>
          </a:p>
          <a:p>
            <a:pPr marL="114300" indent="0">
              <a:buNone/>
            </a:pPr>
            <a:r>
              <a:rPr lang="it-IT" b="1" dirty="0" smtClean="0"/>
              <a:t>Un’attività molto complessa che necessità di molte persone …….</a:t>
            </a:r>
            <a:endParaRPr lang="it-IT" b="1" dirty="0"/>
          </a:p>
          <a:p>
            <a:pPr marL="114300" indent="0">
              <a:buNone/>
            </a:pPr>
            <a:endParaRPr lang="it-IT" dirty="0" smtClean="0"/>
          </a:p>
        </p:txBody>
      </p:sp>
    </p:spTree>
    <p:extLst>
      <p:ext uri="{BB962C8B-B14F-4D97-AF65-F5344CB8AC3E}">
        <p14:creationId xmlns:p14="http://schemas.microsoft.com/office/powerpoint/2010/main" val="1967063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114300" lvl="0" algn="ctr">
              <a:spcBef>
                <a:spcPct val="20000"/>
              </a:spcBef>
            </a:pPr>
            <a:r>
              <a:rPr lang="it-IT" sz="3200" b="1" spc="0" dirty="0" smtClean="0">
                <a:solidFill>
                  <a:srgbClr val="FF0000"/>
                </a:solidFill>
                <a:latin typeface="Calibri"/>
                <a:ea typeface="+mn-ea"/>
                <a:cs typeface="+mn-cs"/>
              </a:rPr>
              <a:t/>
            </a:r>
            <a:br>
              <a:rPr lang="it-IT" sz="3200" b="1" spc="0" dirty="0" smtClean="0">
                <a:solidFill>
                  <a:srgbClr val="FF0000"/>
                </a:solidFill>
                <a:latin typeface="Calibri"/>
                <a:ea typeface="+mn-ea"/>
                <a:cs typeface="+mn-cs"/>
              </a:rPr>
            </a:br>
            <a:r>
              <a:rPr lang="it-IT" sz="3200" b="1" spc="0" dirty="0" smtClean="0">
                <a:solidFill>
                  <a:srgbClr val="FF0000"/>
                </a:solidFill>
                <a:latin typeface="Calibri"/>
                <a:ea typeface="+mn-ea"/>
                <a:cs typeface="+mn-cs"/>
              </a:rPr>
              <a:t>Staff 271 Costa Crociere</a:t>
            </a:r>
            <a:r>
              <a:rPr lang="it-IT" sz="2200" b="1" spc="0" dirty="0">
                <a:solidFill>
                  <a:srgbClr val="FF0000"/>
                </a:solidFill>
                <a:latin typeface="Calibri"/>
                <a:ea typeface="+mn-ea"/>
                <a:cs typeface="+mn-cs"/>
              </a:rPr>
              <a:t/>
            </a:r>
            <a:br>
              <a:rPr lang="it-IT" sz="2200" b="1" spc="0" dirty="0">
                <a:solidFill>
                  <a:srgbClr val="FF0000"/>
                </a:solidFill>
                <a:latin typeface="Calibri"/>
                <a:ea typeface="+mn-ea"/>
                <a:cs typeface="+mn-cs"/>
              </a:rPr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>
              <a:buNone/>
            </a:pPr>
            <a:endParaRPr lang="it-IT" dirty="0"/>
          </a:p>
          <a:p>
            <a:r>
              <a:rPr lang="it-IT" dirty="0" smtClean="0"/>
              <a:t>1 MEDICO COORDINATORE</a:t>
            </a:r>
          </a:p>
          <a:p>
            <a:r>
              <a:rPr lang="it-IT" dirty="0" smtClean="0"/>
              <a:t>10 MEDICI COMPETENTI COORDINATI</a:t>
            </a:r>
          </a:p>
          <a:p>
            <a:r>
              <a:rPr lang="it-IT" dirty="0"/>
              <a:t>1</a:t>
            </a:r>
            <a:r>
              <a:rPr lang="it-IT" dirty="0" smtClean="0"/>
              <a:t>0 MEDICI NON SPECIALISTI</a:t>
            </a:r>
          </a:p>
          <a:p>
            <a:r>
              <a:rPr lang="it-IT" dirty="0" smtClean="0"/>
              <a:t>2 ORTOTTICI</a:t>
            </a:r>
          </a:p>
          <a:p>
            <a:r>
              <a:rPr lang="it-IT" dirty="0" smtClean="0"/>
              <a:t>15 INFERMIERI </a:t>
            </a:r>
          </a:p>
          <a:p>
            <a:r>
              <a:rPr lang="it-IT" dirty="0" smtClean="0"/>
              <a:t>2 SEGRETARIE ADDETTE ALLA PRENOTAZIONE ED ORGANIZZAZIONE</a:t>
            </a:r>
          </a:p>
          <a:p>
            <a:r>
              <a:rPr lang="it-IT" dirty="0" smtClean="0"/>
              <a:t>1 SEGRETARIA ADDETTA ALLA LOGISTICA</a:t>
            </a:r>
          </a:p>
          <a:p>
            <a:r>
              <a:rPr lang="it-IT" dirty="0" smtClean="0"/>
              <a:t>2 IMPIEGATI ADDETTI ALL’ ARCHIVIAZIONE DELLLE SCHEDE SANITARIE</a:t>
            </a:r>
          </a:p>
          <a:p>
            <a:pPr marL="114300" indent="0">
              <a:buNone/>
            </a:pPr>
            <a:endParaRPr lang="it-IT" dirty="0"/>
          </a:p>
          <a:p>
            <a:pPr marL="11430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861646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sz="4000" b="1" dirty="0">
                <a:solidFill>
                  <a:srgbClr val="FF0000"/>
                </a:solidFill>
              </a:rPr>
              <a:t>Risultati attività sanitaria 2014</a:t>
            </a:r>
            <a:br>
              <a:rPr lang="it-IT" sz="4000" b="1" dirty="0">
                <a:solidFill>
                  <a:srgbClr val="FF0000"/>
                </a:solidFill>
              </a:rPr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dirty="0" smtClean="0"/>
          </a:p>
          <a:p>
            <a:pPr marL="114300" indent="0">
              <a:buNone/>
            </a:pPr>
            <a:r>
              <a:rPr lang="it-IT" dirty="0" smtClean="0"/>
              <a:t>	</a:t>
            </a:r>
          </a:p>
          <a:p>
            <a:pPr marL="114300" indent="0">
              <a:buNone/>
            </a:pPr>
            <a:r>
              <a:rPr lang="it-IT" dirty="0"/>
              <a:t>	</a:t>
            </a:r>
            <a:r>
              <a:rPr lang="it-IT" dirty="0" smtClean="0"/>
              <a:t>A parte le patologie potenzialmente correlate con l’attività lavorativa  nel 2014, sono state diagnosticate numerose </a:t>
            </a:r>
            <a:r>
              <a:rPr lang="it-IT" dirty="0"/>
              <a:t>patologie </a:t>
            </a:r>
            <a:r>
              <a:rPr lang="it-IT" dirty="0" smtClean="0"/>
              <a:t>cronico/degenerative .</a:t>
            </a:r>
          </a:p>
          <a:p>
            <a:pPr marL="114300" indent="0">
              <a:buNone/>
            </a:pPr>
            <a:r>
              <a:rPr lang="it-IT" dirty="0" smtClean="0"/>
              <a:t>Tra </a:t>
            </a:r>
            <a:r>
              <a:rPr lang="it-IT" dirty="0"/>
              <a:t>queste si segnalano nel numero </a:t>
            </a:r>
            <a:r>
              <a:rPr lang="it-IT" dirty="0" smtClean="0"/>
              <a:t>:</a:t>
            </a:r>
          </a:p>
          <a:p>
            <a:pPr marL="114300" indent="0">
              <a:buNone/>
            </a:pPr>
            <a:endParaRPr lang="it-IT" dirty="0"/>
          </a:p>
          <a:p>
            <a:pPr marL="114300" indent="0">
              <a:buNone/>
            </a:pPr>
            <a:r>
              <a:rPr lang="it-IT" dirty="0"/>
              <a:t>•	Ipertensione arteriosa (circa </a:t>
            </a:r>
            <a:r>
              <a:rPr lang="it-IT" dirty="0" smtClean="0"/>
              <a:t>150 nuovi casi)</a:t>
            </a:r>
            <a:endParaRPr lang="it-IT" dirty="0"/>
          </a:p>
          <a:p>
            <a:pPr marL="114300" indent="0">
              <a:buNone/>
            </a:pPr>
            <a:r>
              <a:rPr lang="it-IT" dirty="0"/>
              <a:t>•	Diabete mellito /</a:t>
            </a:r>
            <a:r>
              <a:rPr lang="it-IT" dirty="0" smtClean="0"/>
              <a:t>iperglicemia </a:t>
            </a:r>
            <a:r>
              <a:rPr lang="it-IT" dirty="0"/>
              <a:t>(circa 100 </a:t>
            </a:r>
            <a:r>
              <a:rPr lang="it-IT" dirty="0" smtClean="0"/>
              <a:t>nuovi casi)</a:t>
            </a:r>
            <a:endParaRPr lang="it-IT" dirty="0"/>
          </a:p>
          <a:p>
            <a:pPr marL="114300" indent="0">
              <a:buNone/>
            </a:pPr>
            <a:endParaRPr lang="it-IT" dirty="0" smtClean="0"/>
          </a:p>
          <a:p>
            <a:pPr marL="114300" indent="0">
              <a:buNone/>
            </a:pPr>
            <a:endParaRPr lang="it-IT" dirty="0"/>
          </a:p>
          <a:p>
            <a:pPr marL="114300" indent="0">
              <a:buNone/>
            </a:pPr>
            <a:endParaRPr lang="it-IT" dirty="0" smtClean="0"/>
          </a:p>
          <a:p>
            <a:pPr marL="114300" indent="0">
              <a:buNone/>
            </a:pPr>
            <a:endParaRPr lang="it-IT" dirty="0"/>
          </a:p>
          <a:p>
            <a:pPr marL="11430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9103932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sz="3200" b="1" dirty="0" smtClean="0">
                <a:solidFill>
                  <a:srgbClr val="FF0000"/>
                </a:solidFill>
              </a:rPr>
              <a:t>Consulenza tecnica</a:t>
            </a:r>
            <a:endParaRPr lang="it-IT" sz="3200" b="1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endParaRPr lang="it-IT" dirty="0" smtClean="0"/>
          </a:p>
          <a:p>
            <a:pPr marL="114300" indent="0">
              <a:buNone/>
            </a:pPr>
            <a:r>
              <a:rPr lang="it-IT" sz="1800" b="1" dirty="0" smtClean="0">
                <a:solidFill>
                  <a:srgbClr val="FF0000"/>
                </a:solidFill>
              </a:rPr>
              <a:t>DOCUMENTO DI VALUTAZIONE DEI RISCHI</a:t>
            </a:r>
          </a:p>
          <a:p>
            <a:pPr marL="114300" indent="0">
              <a:buNone/>
            </a:pPr>
            <a:endParaRPr lang="it-IT" sz="1800" b="1" dirty="0" smtClean="0">
              <a:solidFill>
                <a:srgbClr val="FF0000"/>
              </a:solidFill>
            </a:endParaRPr>
          </a:p>
          <a:p>
            <a:pPr marL="114300" indent="0">
              <a:buNone/>
            </a:pPr>
            <a:r>
              <a:rPr lang="it-IT" sz="3600" dirty="0" smtClean="0"/>
              <a:t>COLLABORAZIONE ALLA STESURA E ALLE MODIFICHE DEL DOCUMENTO DI VALUTAZIONE DEI RISCHI</a:t>
            </a:r>
          </a:p>
          <a:p>
            <a:pPr marL="114300" indent="0" algn="just">
              <a:buNone/>
            </a:pPr>
            <a:r>
              <a:rPr lang="it-IT" sz="2600" dirty="0" smtClean="0">
                <a:solidFill>
                  <a:srgbClr val="FF0000"/>
                </a:solidFill>
              </a:rPr>
              <a:t>D. </a:t>
            </a:r>
            <a:r>
              <a:rPr lang="it-IT" sz="2600" dirty="0" err="1" smtClean="0">
                <a:solidFill>
                  <a:srgbClr val="FF0000"/>
                </a:solidFill>
              </a:rPr>
              <a:t>Lgs</a:t>
            </a:r>
            <a:r>
              <a:rPr lang="it-IT" sz="2600" dirty="0" smtClean="0">
                <a:solidFill>
                  <a:srgbClr val="FF0000"/>
                </a:solidFill>
              </a:rPr>
              <a:t>. 271/99 : </a:t>
            </a:r>
            <a:r>
              <a:rPr lang="it-IT" sz="2600" dirty="0" smtClean="0"/>
              <a:t>Art. 23 comma a</a:t>
            </a:r>
            <a:r>
              <a:rPr lang="it-IT" sz="2600" dirty="0"/>
              <a:t>) collabora con l'armatore e con il servizio di prevenzione e protezione di cui all'articolo 13, sulla base della specifica conoscenza dell'organizzazione del lavoro a bordo e delle situazioni di rischio, alla predisposizione dell'attuazione delle misure per la tutela della salute del lavoratore marittimo;</a:t>
            </a:r>
          </a:p>
          <a:p>
            <a:pPr marL="114300" indent="0">
              <a:buNone/>
            </a:pPr>
            <a:endParaRPr lang="it-IT" sz="3600" dirty="0"/>
          </a:p>
        </p:txBody>
      </p:sp>
    </p:spTree>
    <p:extLst>
      <p:ext uri="{BB962C8B-B14F-4D97-AF65-F5344CB8AC3E}">
        <p14:creationId xmlns:p14="http://schemas.microsoft.com/office/powerpoint/2010/main" val="2734054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sz="4000" b="1" dirty="0" smtClean="0">
                <a:solidFill>
                  <a:srgbClr val="FF0000"/>
                </a:solidFill>
              </a:rPr>
              <a:t>Quali sono i rischi da valutare ?</a:t>
            </a:r>
            <a:endParaRPr lang="it-IT" sz="4000" b="1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dirty="0" smtClean="0"/>
          </a:p>
          <a:p>
            <a:endParaRPr lang="it-IT" dirty="0"/>
          </a:p>
          <a:p>
            <a:endParaRPr lang="it-IT" dirty="0" smtClean="0"/>
          </a:p>
          <a:p>
            <a:endParaRPr lang="it-IT" dirty="0"/>
          </a:p>
          <a:p>
            <a:pPr marL="114300" indent="0" algn="ctr">
              <a:buNone/>
            </a:pPr>
            <a:r>
              <a:rPr lang="it-IT" sz="12000" dirty="0" smtClean="0"/>
              <a:t>???</a:t>
            </a:r>
            <a:endParaRPr lang="it-IT" sz="12000" dirty="0"/>
          </a:p>
        </p:txBody>
      </p:sp>
    </p:spTree>
    <p:extLst>
      <p:ext uri="{BB962C8B-B14F-4D97-AF65-F5344CB8AC3E}">
        <p14:creationId xmlns:p14="http://schemas.microsoft.com/office/powerpoint/2010/main" val="8728777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dirty="0"/>
          </a:p>
        </p:txBody>
      </p:sp>
      <p:pic>
        <p:nvPicPr>
          <p:cNvPr id="10" name="Picture 19" descr="a imbarco fusti"/>
          <p:cNvPicPr>
            <a:picLocks noChangeAspect="1" noChangeArrowheads="1"/>
          </p:cNvPicPr>
          <p:nvPr/>
        </p:nvPicPr>
        <p:blipFill>
          <a:blip r:embed="rId3">
            <a:lum brigh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4894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2" descr="a legare colli1"/>
          <p:cNvPicPr>
            <a:picLocks noChangeAspect="1" noChangeArrowheads="1"/>
          </p:cNvPicPr>
          <p:nvPr/>
        </p:nvPicPr>
        <p:blipFill>
          <a:blip r:embed="rId4">
            <a:lum brigh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9450" y="0"/>
            <a:ext cx="485933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7"/>
          <p:cNvSpPr>
            <a:spLocks noChangeArrowheads="1"/>
          </p:cNvSpPr>
          <p:nvPr/>
        </p:nvSpPr>
        <p:spPr bwMode="auto">
          <a:xfrm>
            <a:off x="2339975" y="200025"/>
            <a:ext cx="5472113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08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08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08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08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08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08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08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08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08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it-IT" altLang="it-IT" sz="2800" b="1" dirty="0" smtClean="0">
                <a:solidFill>
                  <a:srgbClr val="FF0000"/>
                </a:solidFill>
                <a:latin typeface="Comic Sans MS" pitchFamily="66" charset="0"/>
              </a:rPr>
              <a:t>RISCHIO DA MMC</a:t>
            </a:r>
          </a:p>
        </p:txBody>
      </p:sp>
    </p:spTree>
    <p:extLst>
      <p:ext uri="{BB962C8B-B14F-4D97-AF65-F5344CB8AC3E}">
        <p14:creationId xmlns:p14="http://schemas.microsoft.com/office/powerpoint/2010/main" val="1947435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500"/>
                            </p:stCondLst>
                            <p:childTnLst>
                              <p:par>
                                <p:cTn id="9" presetID="18" presetClass="entr" presetSubtype="12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9000"/>
                            </p:stCondLst>
                            <p:childTnLst>
                              <p:par>
                                <p:cTn id="13" presetID="55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dirty="0"/>
          </a:p>
        </p:txBody>
      </p:sp>
      <p:pic>
        <p:nvPicPr>
          <p:cNvPr id="4" name="Immagine 4" descr="DSCF014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1435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magine 7" descr="DSCF0147.JPG"/>
          <p:cNvPicPr>
            <a:picLocks noChangeAspect="1"/>
          </p:cNvPicPr>
          <p:nvPr/>
        </p:nvPicPr>
        <p:blipFill>
          <a:blip r:embed="rId3">
            <a:lum bright="18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0"/>
            <a:ext cx="51435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ttangolo 5"/>
          <p:cNvSpPr/>
          <p:nvPr/>
        </p:nvSpPr>
        <p:spPr>
          <a:xfrm>
            <a:off x="1907704" y="476672"/>
            <a:ext cx="503164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altLang="it-IT" b="1" dirty="0">
                <a:solidFill>
                  <a:srgbClr val="FF0000"/>
                </a:solidFill>
                <a:latin typeface="Comic Sans MS" pitchFamily="66" charset="0"/>
              </a:rPr>
              <a:t>RISCHIO </a:t>
            </a:r>
            <a:r>
              <a:rPr lang="it-IT" altLang="it-IT" b="1" dirty="0" smtClean="0">
                <a:solidFill>
                  <a:srgbClr val="FF0000"/>
                </a:solidFill>
                <a:latin typeface="Comic Sans MS" pitchFamily="66" charset="0"/>
              </a:rPr>
              <a:t>DA MMC</a:t>
            </a:r>
            <a:endParaRPr lang="it-IT" altLang="it-IT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8679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5" presetClass="entr" presetSubtype="5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dirty="0"/>
          </a:p>
        </p:txBody>
      </p:sp>
      <p:pic>
        <p:nvPicPr>
          <p:cNvPr id="4" name="Picture 19" descr="a DSCF011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5448" y="0"/>
            <a:ext cx="513556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 descr="z DSCF0060"/>
          <p:cNvPicPr>
            <a:picLocks noChangeAspect="1" noChangeArrowheads="1"/>
          </p:cNvPicPr>
          <p:nvPr/>
        </p:nvPicPr>
        <p:blipFill>
          <a:blip r:embed="rId3">
            <a:lum brigh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04864" y="0"/>
            <a:ext cx="5445126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1" descr="a DSCF0010"/>
          <p:cNvPicPr>
            <a:picLocks noChangeAspect="1" noChangeArrowheads="1"/>
          </p:cNvPicPr>
          <p:nvPr/>
        </p:nvPicPr>
        <p:blipFill>
          <a:blip r:embed="rId4">
            <a:lum brigh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26594"/>
            <a:ext cx="44513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2339975" y="200025"/>
            <a:ext cx="5472113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08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08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08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08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08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08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08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08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08" charset="-128"/>
              </a:defRPr>
            </a:lvl9pPr>
          </a:lstStyle>
          <a:p>
            <a:pPr eaLnBrk="1" hangingPunct="1"/>
            <a:r>
              <a:rPr lang="it-IT" altLang="it-IT" sz="2800" b="1" dirty="0" smtClean="0">
                <a:solidFill>
                  <a:srgbClr val="FF0000"/>
                </a:solidFill>
                <a:latin typeface="Comic Sans MS" pitchFamily="66" charset="0"/>
              </a:rPr>
              <a:t>RISCHIO CHIMICO</a:t>
            </a:r>
            <a:endParaRPr lang="it-IT" altLang="it-IT" sz="28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3533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0"/>
                            </p:stCondLst>
                            <p:childTnLst>
                              <p:par>
                                <p:cTn id="9" presetID="12" presetClass="entr" presetSubtype="4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2" presetClass="entr" presetSubtype="4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8000"/>
                            </p:stCondLst>
                            <p:childTnLst>
                              <p:par>
                                <p:cTn id="16" presetID="55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87" name="Picture 19" descr="magazzino 13"/>
          <p:cNvPicPr>
            <a:picLocks noChangeAspect="1" noChangeArrowheads="1"/>
          </p:cNvPicPr>
          <p:nvPr/>
        </p:nvPicPr>
        <p:blipFill>
          <a:blip r:embed="rId3">
            <a:lum brigh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0"/>
            <a:ext cx="8964612" cy="688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92" name="Picture 24" descr="magazzino 06"/>
          <p:cNvPicPr>
            <a:picLocks noChangeAspect="1" noChangeArrowheads="1"/>
          </p:cNvPicPr>
          <p:nvPr/>
        </p:nvPicPr>
        <p:blipFill>
          <a:blip r:embed="rId4">
            <a:lum brigh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93" name="Picture 25" descr="magazzino 10"/>
          <p:cNvPicPr>
            <a:picLocks noChangeAspect="1" noChangeArrowheads="1"/>
          </p:cNvPicPr>
          <p:nvPr/>
        </p:nvPicPr>
        <p:blipFill>
          <a:blip r:embed="rId5">
            <a:lum brigh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95" name="Picture 27" descr="magazzino 12"/>
          <p:cNvPicPr>
            <a:picLocks noChangeAspect="1" noChangeArrowheads="1"/>
          </p:cNvPicPr>
          <p:nvPr/>
        </p:nvPicPr>
        <p:blipFill>
          <a:blip r:embed="rId6">
            <a:lum brigh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6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90" name="Picture 22" descr="magazzino 04"/>
          <p:cNvPicPr>
            <a:picLocks noChangeAspect="1" noChangeArrowheads="1"/>
          </p:cNvPicPr>
          <p:nvPr/>
        </p:nvPicPr>
        <p:blipFill>
          <a:blip r:embed="rId7">
            <a:lum brigh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94" name="Picture 26" descr="magazzino 11"/>
          <p:cNvPicPr>
            <a:picLocks noChangeAspect="1" noChangeArrowheads="1"/>
          </p:cNvPicPr>
          <p:nvPr/>
        </p:nvPicPr>
        <p:blipFill>
          <a:blip r:embed="rId8">
            <a:lum brigh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88840" y="65849"/>
            <a:ext cx="9144000" cy="697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91" name="Picture 23" descr="magazzino 05"/>
          <p:cNvPicPr>
            <a:picLocks noChangeAspect="1" noChangeArrowheads="1"/>
          </p:cNvPicPr>
          <p:nvPr/>
        </p:nvPicPr>
        <p:blipFill>
          <a:blip r:embed="rId9">
            <a:lum brigh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104450"/>
            <a:ext cx="9144000" cy="696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89" name="Picture 21" descr="magazzino 02"/>
          <p:cNvPicPr>
            <a:picLocks noChangeAspect="1" noChangeArrowheads="1"/>
          </p:cNvPicPr>
          <p:nvPr/>
        </p:nvPicPr>
        <p:blipFill>
          <a:blip r:embed="rId10">
            <a:lum brigh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8175" y="0"/>
            <a:ext cx="5435600" cy="702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78" name="Picture 36"/>
          <p:cNvPicPr>
            <a:picLocks noChangeAspect="1" noChangeArrowheads="1"/>
          </p:cNvPicPr>
          <p:nvPr/>
        </p:nvPicPr>
        <p:blipFill>
          <a:blip r:embed="rId11" cstate="print">
            <a:lum bright="6000" contrast="-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96"/>
          <a:stretch>
            <a:fillRect/>
          </a:stretch>
        </p:blipFill>
        <p:spPr bwMode="auto">
          <a:xfrm>
            <a:off x="-1620838" y="908050"/>
            <a:ext cx="14033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79" name="Picture 11" descr="DSCF02071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8175" y="0"/>
            <a:ext cx="5257800" cy="701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380" name="Picture 12" descr="DSCF02081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8175" y="0"/>
            <a:ext cx="5272088" cy="7029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7"/>
          <p:cNvSpPr>
            <a:spLocks noChangeArrowheads="1"/>
          </p:cNvSpPr>
          <p:nvPr/>
        </p:nvSpPr>
        <p:spPr bwMode="auto">
          <a:xfrm>
            <a:off x="2339975" y="200025"/>
            <a:ext cx="5472113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08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08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08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08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08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08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08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08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08" charset="-128"/>
              </a:defRPr>
            </a:lvl9pPr>
          </a:lstStyle>
          <a:p>
            <a:pPr algn="ctr" eaLnBrk="1" hangingPunct="1"/>
            <a:r>
              <a:rPr lang="it-IT" altLang="it-IT" sz="2800" b="1" dirty="0" smtClean="0">
                <a:solidFill>
                  <a:srgbClr val="FF0000"/>
                </a:solidFill>
                <a:latin typeface="Comic Sans MS" pitchFamily="66" charset="0"/>
              </a:rPr>
              <a:t>RISCHIO CHIMICO</a:t>
            </a:r>
            <a:endParaRPr lang="it-IT" altLang="it-IT" sz="28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169894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1000"/>
                                        <p:tgtEl>
                                          <p:spTgt spid="327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12" presetClass="entr" presetSubtype="4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1000"/>
                                        <p:tgtEl>
                                          <p:spTgt spid="327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3" presetID="12" presetClass="entr" presetSubtype="4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1000"/>
                                        <p:tgtEl>
                                          <p:spTgt spid="327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17" presetID="12" presetClass="entr" presetSubtype="4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1000"/>
                                        <p:tgtEl>
                                          <p:spTgt spid="327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21" presetID="12" presetClass="entr" presetSubtype="4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1000"/>
                                        <p:tgtEl>
                                          <p:spTgt spid="327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25" presetID="12" presetClass="entr" presetSubtype="4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1000"/>
                                        <p:tgtEl>
                                          <p:spTgt spid="32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22000"/>
                            </p:stCondLst>
                            <p:childTnLst>
                              <p:par>
                                <p:cTn id="29" presetID="12" presetClass="entr" presetSubtype="4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1" dur="1000"/>
                                        <p:tgtEl>
                                          <p:spTgt spid="327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26000"/>
                            </p:stCondLst>
                            <p:childTnLst>
                              <p:par>
                                <p:cTn id="33" presetID="2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5" dur="1000"/>
                                        <p:tgtEl>
                                          <p:spTgt spid="327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30000"/>
                            </p:stCondLst>
                            <p:childTnLst>
                              <p:par>
                                <p:cTn id="37" presetID="5" presetClass="entr" presetSubtype="1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9" dur="1000"/>
                                        <p:tgtEl>
                                          <p:spTgt spid="58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34000"/>
                            </p:stCondLst>
                            <p:childTnLst>
                              <p:par>
                                <p:cTn id="41" presetID="35" presetClass="path" presetSubtype="0" accel="50000" decel="5000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42" dur="1000" fill="hold"/>
                                        <p:tgtEl>
                                          <p:spTgt spid="583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37000"/>
                            </p:stCondLst>
                            <p:childTnLst>
                              <p:par>
                                <p:cTn id="44" presetID="3" presetClass="entr" presetSubtype="1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1000"/>
                                        <p:tgtEl>
                                          <p:spTgt spid="58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41000"/>
                            </p:stCondLst>
                            <p:childTnLst>
                              <p:par>
                                <p:cTn id="48" presetID="63" presetClass="path" presetSubtype="0" accel="50000" decel="5000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49" dur="1000" fill="hold"/>
                                        <p:tgtEl>
                                          <p:spTgt spid="583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4000"/>
                            </p:stCondLst>
                            <p:childTnLst>
                              <p:par>
                                <p:cTn id="51" presetID="55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711" y="1600200"/>
            <a:ext cx="3238577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2339975" y="200025"/>
            <a:ext cx="5472113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08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08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08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08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08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08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08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08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08" charset="-128"/>
              </a:defRPr>
            </a:lvl9pPr>
          </a:lstStyle>
          <a:p>
            <a:pPr algn="ctr" eaLnBrk="1" hangingPunct="1"/>
            <a:r>
              <a:rPr lang="it-IT" altLang="it-IT" sz="2800" b="1" dirty="0" smtClean="0">
                <a:solidFill>
                  <a:srgbClr val="FF0000"/>
                </a:solidFill>
                <a:latin typeface="Comic Sans MS" pitchFamily="66" charset="0"/>
              </a:rPr>
              <a:t>RISCHIO CHIMICO</a:t>
            </a:r>
            <a:endParaRPr lang="it-IT" altLang="it-IT" sz="28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2017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56" y="24764"/>
            <a:ext cx="9117244" cy="6795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8888305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869" name="Picture 5" descr="DSCF000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495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2339975" y="200025"/>
            <a:ext cx="5472113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08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08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08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08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08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08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08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08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08" charset="-128"/>
              </a:defRPr>
            </a:lvl9pPr>
          </a:lstStyle>
          <a:p>
            <a:pPr algn="ctr" eaLnBrk="1" hangingPunct="1"/>
            <a:r>
              <a:rPr lang="it-IT" altLang="it-IT" sz="2800" b="1" dirty="0" smtClean="0">
                <a:solidFill>
                  <a:srgbClr val="FF0000"/>
                </a:solidFill>
                <a:latin typeface="Comic Sans MS" pitchFamily="66" charset="0"/>
              </a:rPr>
              <a:t>RISCHIO RUMORE</a:t>
            </a:r>
            <a:endParaRPr lang="it-IT" altLang="it-IT" sz="28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284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64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0"/>
                            </p:stCondLst>
                            <p:childTnLst>
                              <p:par>
                                <p:cTn id="9" presetID="55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258"/>
            <a:ext cx="9143999" cy="68633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4959191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2052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536" y="-376214"/>
            <a:ext cx="10009113" cy="7234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2339975" y="200025"/>
            <a:ext cx="5472113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08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08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08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08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08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08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08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08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08" charset="-128"/>
              </a:defRPr>
            </a:lvl9pPr>
          </a:lstStyle>
          <a:p>
            <a:pPr algn="ctr" eaLnBrk="1" hangingPunct="1"/>
            <a:r>
              <a:rPr lang="it-IT" altLang="it-IT" sz="2800" b="1" dirty="0" smtClean="0">
                <a:solidFill>
                  <a:srgbClr val="FF0000"/>
                </a:solidFill>
                <a:latin typeface="Comic Sans MS" pitchFamily="66" charset="0"/>
              </a:rPr>
              <a:t>RISCHIO LEGATO ALLE POSTURE INCONGRUE</a:t>
            </a:r>
            <a:endParaRPr lang="it-IT" altLang="it-IT" sz="28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6542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1680" y="1600200"/>
            <a:ext cx="3538552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649" y="-747464"/>
            <a:ext cx="9252520" cy="8253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2339975" y="200025"/>
            <a:ext cx="5472113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08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08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08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08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08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08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08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08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08" charset="-128"/>
              </a:defRPr>
            </a:lvl9pPr>
          </a:lstStyle>
          <a:p>
            <a:pPr algn="ctr" eaLnBrk="1" hangingPunct="1"/>
            <a:r>
              <a:rPr lang="it-IT" altLang="it-IT" sz="2800" b="1" dirty="0" smtClean="0">
                <a:solidFill>
                  <a:srgbClr val="FF0000"/>
                </a:solidFill>
                <a:latin typeface="Comic Sans MS" pitchFamily="66" charset="0"/>
              </a:rPr>
              <a:t>RISCHIO LEGATO AGLI SPAZI ANGUSTI</a:t>
            </a:r>
            <a:endParaRPr lang="it-IT" altLang="it-IT" sz="28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3597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348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9" descr="a DSCF0037"/>
          <p:cNvPicPr>
            <a:picLocks noChangeAspect="1" noChangeArrowheads="1"/>
          </p:cNvPicPr>
          <p:nvPr/>
        </p:nvPicPr>
        <p:blipFill>
          <a:blip r:embed="rId3">
            <a:lum bright="12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3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2051720" y="402214"/>
            <a:ext cx="5904656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08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08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08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08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08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08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08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08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08" charset="-128"/>
              </a:defRPr>
            </a:lvl9pPr>
          </a:lstStyle>
          <a:p>
            <a:pPr eaLnBrk="1" hangingPunct="1"/>
            <a:r>
              <a:rPr lang="it-IT" altLang="it-IT" sz="3600" b="1" dirty="0" smtClean="0">
                <a:solidFill>
                  <a:srgbClr val="FF0000"/>
                </a:solidFill>
                <a:latin typeface="Comic Sans MS" pitchFamily="66" charset="0"/>
              </a:rPr>
              <a:t>RISCHIO DA POSTURE INCONGRUE E SPAZI ANGUSTI </a:t>
            </a:r>
            <a:endParaRPr lang="it-IT" altLang="it-IT" sz="36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3899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97447" y="260648"/>
            <a:ext cx="7380312" cy="432048"/>
          </a:xfrm>
        </p:spPr>
        <p:txBody>
          <a:bodyPr/>
          <a:lstStyle/>
          <a:p>
            <a:pPr algn="ctr"/>
            <a:r>
              <a:rPr lang="it-IT" sz="32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/>
            </a:r>
            <a:br>
              <a:rPr lang="it-IT" sz="3200" dirty="0" smtClean="0">
                <a:solidFill>
                  <a:srgbClr val="FF0000"/>
                </a:solidFill>
                <a:latin typeface="Comic Sans MS" panose="030F0702030302020204" pitchFamily="66" charset="0"/>
              </a:rPr>
            </a:br>
            <a:r>
              <a:rPr lang="it-IT" sz="3200" dirty="0">
                <a:solidFill>
                  <a:srgbClr val="FF0000"/>
                </a:solidFill>
                <a:latin typeface="Comic Sans MS" panose="030F0702030302020204" pitchFamily="66" charset="0"/>
              </a:rPr>
              <a:t/>
            </a:r>
            <a:br>
              <a:rPr lang="it-IT" sz="3200" dirty="0">
                <a:solidFill>
                  <a:srgbClr val="FF0000"/>
                </a:solidFill>
                <a:latin typeface="Comic Sans MS" panose="030F0702030302020204" pitchFamily="66" charset="0"/>
              </a:rPr>
            </a:br>
            <a:r>
              <a:rPr lang="it-IT" sz="32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/>
            </a:r>
            <a:br>
              <a:rPr lang="it-IT" sz="3200" dirty="0" smtClean="0">
                <a:solidFill>
                  <a:srgbClr val="FF0000"/>
                </a:solidFill>
                <a:latin typeface="Comic Sans MS" panose="030F0702030302020204" pitchFamily="66" charset="0"/>
              </a:rPr>
            </a:br>
            <a:r>
              <a:rPr lang="it-IT" sz="32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POSTURE INCONGRUE</a:t>
            </a:r>
            <a:br>
              <a:rPr lang="it-IT" sz="3200" dirty="0" smtClean="0">
                <a:solidFill>
                  <a:srgbClr val="FF0000"/>
                </a:solidFill>
                <a:latin typeface="Comic Sans MS" panose="030F0702030302020204" pitchFamily="66" charset="0"/>
              </a:rPr>
            </a:br>
            <a:endParaRPr lang="it-IT" sz="3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3" name="Picture 10" descr="a DSCN3854"/>
          <p:cNvPicPr>
            <a:picLocks noChangeAspect="1" noChangeArrowheads="1"/>
          </p:cNvPicPr>
          <p:nvPr/>
        </p:nvPicPr>
        <p:blipFill>
          <a:blip r:embed="rId2">
            <a:lum brigh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34" y="1146262"/>
            <a:ext cx="2419759" cy="3809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11" descr="a DSCN3847"/>
          <p:cNvPicPr>
            <a:picLocks noChangeAspect="1" noChangeArrowheads="1"/>
          </p:cNvPicPr>
          <p:nvPr/>
        </p:nvPicPr>
        <p:blipFill>
          <a:blip r:embed="rId3">
            <a:lum brigh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3239718"/>
            <a:ext cx="2375623" cy="3432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3" descr="buner 2"/>
          <p:cNvPicPr>
            <a:picLocks noChangeAspect="1" noChangeArrowheads="1"/>
          </p:cNvPicPr>
          <p:nvPr/>
        </p:nvPicPr>
        <p:blipFill>
          <a:blip r:embed="rId4">
            <a:lum brigh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1340768"/>
            <a:ext cx="2835742" cy="3615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69094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0"/>
                            </p:stCondLst>
                            <p:childTnLst>
                              <p:par>
                                <p:cTn id="9" presetID="12" presetClass="entr" presetSubtype="4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0"/>
                            </p:stCondLst>
                            <p:childTnLst>
                              <p:par>
                                <p:cTn id="13" presetID="12" presetClass="entr" presetSubtype="4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-162807"/>
            <a:ext cx="11318006" cy="702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2339975" y="200025"/>
            <a:ext cx="5472113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08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08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08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08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08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08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08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08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08" charset="-128"/>
              </a:defRPr>
            </a:lvl9pPr>
          </a:lstStyle>
          <a:p>
            <a:pPr algn="ctr" eaLnBrk="1" hangingPunct="1"/>
            <a:r>
              <a:rPr lang="it-IT" altLang="it-IT" sz="2800" b="1" dirty="0" smtClean="0">
                <a:solidFill>
                  <a:srgbClr val="FF0000"/>
                </a:solidFill>
                <a:latin typeface="Comic Sans MS" pitchFamily="66" charset="0"/>
              </a:rPr>
              <a:t>RISCHIO LEGATO ALLE VIBRAZIONI</a:t>
            </a:r>
            <a:endParaRPr lang="it-IT" altLang="it-IT" sz="28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2554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Rischio da microclima</a:t>
            </a:r>
            <a:br>
              <a:rPr lang="it-IT" dirty="0" smtClean="0">
                <a:solidFill>
                  <a:srgbClr val="FF0000"/>
                </a:solidFill>
                <a:latin typeface="Comic Sans MS" panose="030F0702030302020204" pitchFamily="66" charset="0"/>
              </a:rPr>
            </a:br>
            <a:endParaRPr lang="it-IT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3" name="Picture 3" descr="a DSCF0081"/>
          <p:cNvPicPr>
            <a:picLocks noChangeAspect="1" noChangeArrowheads="1"/>
          </p:cNvPicPr>
          <p:nvPr/>
        </p:nvPicPr>
        <p:blipFill>
          <a:blip r:embed="rId2">
            <a:lum brigh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1175583"/>
            <a:ext cx="5508625" cy="56763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71392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35" presetClass="path" presetSubtype="0" accel="50000" decel="5000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1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5" name="Picture 3" descr="a DSCF0081"/>
          <p:cNvPicPr>
            <a:picLocks noChangeAspect="1" noChangeArrowheads="1"/>
          </p:cNvPicPr>
          <p:nvPr/>
        </p:nvPicPr>
        <p:blipFill>
          <a:blip r:embed="rId3">
            <a:lum brigh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050" y="0"/>
            <a:ext cx="55086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6" name="Picture 4" descr="a DSCF0101"/>
          <p:cNvPicPr>
            <a:picLocks noChangeAspect="1" noChangeArrowheads="1"/>
          </p:cNvPicPr>
          <p:nvPr/>
        </p:nvPicPr>
        <p:blipFill>
          <a:blip r:embed="rId4">
            <a:lum bright="6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-19048"/>
            <a:ext cx="45085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7" name="Picture 5" descr="a 55 gradi"/>
          <p:cNvPicPr>
            <a:picLocks noChangeAspect="1" noChangeArrowheads="1"/>
          </p:cNvPicPr>
          <p:nvPr/>
        </p:nvPicPr>
        <p:blipFill>
          <a:blip r:embed="rId5">
            <a:lum bright="18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488" y="26459"/>
            <a:ext cx="46085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8" name="Picture 6" descr="a DSCF0015"/>
          <p:cNvPicPr>
            <a:picLocks noChangeAspect="1" noChangeArrowheads="1"/>
          </p:cNvPicPr>
          <p:nvPr/>
        </p:nvPicPr>
        <p:blipFill>
          <a:blip r:embed="rId6">
            <a:lum bright="24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0" name="Picture 8" descr="a DSCF0010"/>
          <p:cNvPicPr>
            <a:picLocks noChangeAspect="1" noChangeArrowheads="1"/>
          </p:cNvPicPr>
          <p:nvPr/>
        </p:nvPicPr>
        <p:blipFill>
          <a:blip r:embed="rId7">
            <a:lum brigh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76749" y="26459"/>
            <a:ext cx="485298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8" name="Picture 16"/>
          <p:cNvPicPr>
            <a:picLocks noChangeAspect="1" noChangeArrowheads="1"/>
          </p:cNvPicPr>
          <p:nvPr/>
        </p:nvPicPr>
        <p:blipFill>
          <a:blip r:embed="rId8" cstate="print">
            <a:lum bright="6000" contrast="-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96"/>
          <a:stretch>
            <a:fillRect/>
          </a:stretch>
        </p:blipFill>
        <p:spPr bwMode="auto">
          <a:xfrm>
            <a:off x="0" y="0"/>
            <a:ext cx="14033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251555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1000"/>
                                        <p:tgtEl>
                                          <p:spTgt spid="23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1000"/>
                                        <p:tgtEl>
                                          <p:spTgt spid="23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5" presetClass="path" presetSubtype="0" accel="50000" decel="5000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13" dur="2000" fill="hold"/>
                                        <p:tgtEl>
                                          <p:spTgt spid="235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4" presetID="63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 0  L 0.25 0  E" pathEditMode="relative" rAng="0" ptsTypes="">
                                      <p:cBhvr>
                                        <p:cTn id="15" dur="20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2" presetClass="entr" presetSubtype="4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1000"/>
                                        <p:tgtEl>
                                          <p:spTgt spid="23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4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1000"/>
                                        <p:tgtEl>
                                          <p:spTgt spid="23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24" presetID="5" presetClass="entr" presetSubtype="1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1000"/>
                                        <p:tgtEl>
                                          <p:spTgt spid="23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84584" y="0"/>
            <a:ext cx="10729191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2339975" y="200025"/>
            <a:ext cx="5472113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08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08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08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08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08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08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08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08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08" charset="-128"/>
              </a:defRPr>
            </a:lvl9pPr>
          </a:lstStyle>
          <a:p>
            <a:pPr eaLnBrk="1" hangingPunct="1"/>
            <a:r>
              <a:rPr lang="it-IT" altLang="it-IT" sz="2800" b="1" dirty="0" smtClean="0">
                <a:solidFill>
                  <a:srgbClr val="FF0000"/>
                </a:solidFill>
                <a:latin typeface="Comic Sans MS" pitchFamily="66" charset="0"/>
              </a:rPr>
              <a:t>Valutare anche il Rischio «RIPOSO»</a:t>
            </a:r>
            <a:endParaRPr lang="it-IT" altLang="it-IT" sz="28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6116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72" y="-171400"/>
            <a:ext cx="10297144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2339975" y="200025"/>
            <a:ext cx="5472113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08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08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08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08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08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08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08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08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08" charset="-128"/>
              </a:defRPr>
            </a:lvl9pPr>
          </a:lstStyle>
          <a:p>
            <a:pPr eaLnBrk="1" hangingPunct="1"/>
            <a:r>
              <a:rPr lang="it-IT" altLang="it-IT" sz="2800" b="1" dirty="0">
                <a:solidFill>
                  <a:srgbClr val="FF0000"/>
                </a:solidFill>
                <a:latin typeface="Comic Sans MS" pitchFamily="66" charset="0"/>
              </a:rPr>
              <a:t>… </a:t>
            </a:r>
            <a:r>
              <a:rPr lang="it-IT" altLang="it-IT" sz="2800" b="1" dirty="0" smtClean="0">
                <a:solidFill>
                  <a:srgbClr val="FF0000"/>
                </a:solidFill>
                <a:latin typeface="Comic Sans MS" pitchFamily="66" charset="0"/>
              </a:rPr>
              <a:t>il RISCHIO </a:t>
            </a:r>
            <a:r>
              <a:rPr lang="it-IT" altLang="it-IT" sz="2800" b="1" dirty="0">
                <a:solidFill>
                  <a:srgbClr val="FF0000"/>
                </a:solidFill>
                <a:latin typeface="Comic Sans MS" pitchFamily="66" charset="0"/>
              </a:rPr>
              <a:t>… “BIOLOGICO” </a:t>
            </a:r>
          </a:p>
        </p:txBody>
      </p:sp>
    </p:spTree>
    <p:extLst>
      <p:ext uri="{BB962C8B-B14F-4D97-AF65-F5344CB8AC3E}">
        <p14:creationId xmlns:p14="http://schemas.microsoft.com/office/powerpoint/2010/main" val="501088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143000"/>
          </a:xfrm>
        </p:spPr>
        <p:txBody>
          <a:bodyPr/>
          <a:lstStyle/>
          <a:p>
            <a:endParaRPr lang="it-IT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2339975" y="200025"/>
            <a:ext cx="5472113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08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08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08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08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08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08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08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08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08" charset="-128"/>
              </a:defRPr>
            </a:lvl9pPr>
          </a:lstStyle>
          <a:p>
            <a:pPr eaLnBrk="1" hangingPunct="1"/>
            <a:r>
              <a:rPr lang="it-IT" altLang="it-IT" sz="2800" b="1" dirty="0" smtClean="0">
                <a:solidFill>
                  <a:srgbClr val="FF0000"/>
                </a:solidFill>
                <a:latin typeface="Comic Sans MS" pitchFamily="66" charset="0"/>
              </a:rPr>
              <a:t>IL RISCHIO LEGATO ALL’ALIMENTAZIONE</a:t>
            </a:r>
            <a:endParaRPr lang="it-IT" altLang="it-IT" sz="28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9253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114300" lvl="0" algn="ctr">
              <a:spcBef>
                <a:spcPct val="20000"/>
              </a:spcBef>
            </a:pPr>
            <a:r>
              <a:rPr lang="it-IT" sz="3200" b="1" spc="0" dirty="0" smtClean="0">
                <a:solidFill>
                  <a:srgbClr val="FF0000"/>
                </a:solidFill>
                <a:latin typeface="Comic Sans MS" panose="030F0702030302020204" pitchFamily="66" charset="0"/>
                <a:ea typeface="+mn-ea"/>
                <a:cs typeface="+mn-cs"/>
              </a:rPr>
              <a:t>RISCHIO LEGATO ALLA PIRATERIA</a:t>
            </a:r>
            <a:endParaRPr lang="it-IT" sz="3200" dirty="0">
              <a:latin typeface="Comic Sans MS" panose="030F0702030302020204" pitchFamily="66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79512" y="1484784"/>
            <a:ext cx="7897688" cy="4916016"/>
          </a:xfrm>
        </p:spPr>
        <p:txBody>
          <a:bodyPr/>
          <a:lstStyle/>
          <a:p>
            <a:pPr marL="114300" indent="0">
              <a:buNone/>
            </a:pPr>
            <a:endParaRPr lang="it-IT" dirty="0" smtClean="0"/>
          </a:p>
          <a:p>
            <a:pPr marL="114300" indent="0">
              <a:buNone/>
            </a:pPr>
            <a:endParaRPr lang="it-IT" sz="3200" dirty="0" smtClean="0"/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it-IT" sz="3200" dirty="0">
              <a:solidFill>
                <a:srgbClr val="DD4B39"/>
              </a:solidFill>
            </a:endParaRPr>
          </a:p>
          <a:p>
            <a:endParaRPr lang="it-IT" dirty="0"/>
          </a:p>
        </p:txBody>
      </p:sp>
      <p:pic>
        <p:nvPicPr>
          <p:cNvPr id="1026" name="Picture 2" descr="https://encrypted-tbn2.gstatic.com/images?q=tbn:ANd9GcR1L1k9lwaiSytjVnj74NpavKrad2RyUTFXq4BebM32zhwlPTkCrRULHgo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772816"/>
            <a:ext cx="6216406" cy="3980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0585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2124075" y="0"/>
            <a:ext cx="345598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37931725" indent="-37474525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it-IT" altLang="it-IT" sz="2800" b="1" smtClean="0">
                <a:solidFill>
                  <a:srgbClr val="FF0000"/>
                </a:solidFill>
                <a:latin typeface="Comic Sans MS" pitchFamily="66" charset="0"/>
              </a:rPr>
              <a:t>… PIRATI</a:t>
            </a:r>
          </a:p>
        </p:txBody>
      </p:sp>
      <p:pic>
        <p:nvPicPr>
          <p:cNvPr id="15366" name="Picture 6" descr="pirati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4423" y="23340"/>
            <a:ext cx="7164288" cy="5057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7" name="Picture 7" descr="pirati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2991" y="2551995"/>
            <a:ext cx="8154144" cy="4045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532968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5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1000"/>
                                        <p:tgtEl>
                                          <p:spTgt spid="15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4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49363"/>
            <a:ext cx="9144000" cy="435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74623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-396552" y="-675456"/>
            <a:ext cx="12960424" cy="7344816"/>
            <a:chOff x="0" y="0"/>
            <a:chExt cx="5760" cy="4320"/>
          </a:xfrm>
        </p:grpSpPr>
        <p:pic>
          <p:nvPicPr>
            <p:cNvPr id="3" name="Picture 2" descr="spaventa pirati2"/>
            <p:cNvPicPr>
              <a:picLocks noChangeAspect="1" noChangeArrowheads="1"/>
            </p:cNvPicPr>
            <p:nvPr/>
          </p:nvPicPr>
          <p:blipFill>
            <a:blip r:embed="rId2">
              <a:lum bright="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5760" cy="4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Rectangle 8"/>
            <p:cNvSpPr>
              <a:spLocks noChangeArrowheads="1"/>
            </p:cNvSpPr>
            <p:nvPr/>
          </p:nvSpPr>
          <p:spPr bwMode="auto">
            <a:xfrm>
              <a:off x="1247" y="45"/>
              <a:ext cx="4173" cy="3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algn="l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1pPr>
              <a:lvl2pPr marL="37931725" indent="-37474525" algn="l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it-IT" altLang="it-IT" sz="2800" b="1" smtClean="0">
                  <a:solidFill>
                    <a:srgbClr val="FF0000"/>
                  </a:solidFill>
                  <a:latin typeface="Comic Sans MS" pitchFamily="66" charset="0"/>
                </a:rPr>
                <a:t>…e contromisure di alcuni comandanti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9378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114300" lvl="0" algn="ctr">
              <a:spcBef>
                <a:spcPct val="20000"/>
              </a:spcBef>
            </a:pPr>
            <a:r>
              <a:rPr lang="it-IT" sz="3200" b="1" spc="0" dirty="0" smtClean="0">
                <a:solidFill>
                  <a:srgbClr val="FF0000"/>
                </a:solidFill>
                <a:latin typeface="Calibri"/>
                <a:ea typeface="+mn-ea"/>
                <a:cs typeface="+mn-cs"/>
              </a:rPr>
              <a:t>Sopralluoghi</a:t>
            </a:r>
            <a:endParaRPr lang="it-IT" sz="32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>
              <a:buNone/>
            </a:pPr>
            <a:endParaRPr lang="it-IT" dirty="0" smtClean="0"/>
          </a:p>
          <a:p>
            <a:pPr marL="114300" indent="0">
              <a:buNone/>
            </a:pPr>
            <a:endParaRPr lang="it-IT" sz="3200" dirty="0" smtClean="0"/>
          </a:p>
          <a:p>
            <a:pPr marL="114300" indent="0">
              <a:buNone/>
            </a:pPr>
            <a:r>
              <a:rPr lang="it-IT" sz="3200" dirty="0" smtClean="0"/>
              <a:t>271 -ESECUZIONE </a:t>
            </a:r>
            <a:r>
              <a:rPr lang="it-IT" sz="3200" dirty="0"/>
              <a:t>DI DUE SOPRALLUOGHI </a:t>
            </a:r>
            <a:endParaRPr lang="it-IT" sz="3200" dirty="0" smtClean="0"/>
          </a:p>
          <a:p>
            <a:pPr marL="114300" indent="0">
              <a:buNone/>
            </a:pPr>
            <a:r>
              <a:rPr lang="it-IT" sz="3200" dirty="0" smtClean="0"/>
              <a:t>ALL</a:t>
            </a:r>
            <a:r>
              <a:rPr lang="it-IT" sz="3200" dirty="0"/>
              <a:t>’ ANNO SU TUTTE LE </a:t>
            </a:r>
            <a:r>
              <a:rPr lang="it-IT" sz="3200" dirty="0" smtClean="0"/>
              <a:t>NAVI…….</a:t>
            </a:r>
          </a:p>
          <a:p>
            <a:pPr marL="114300" indent="0">
              <a:buNone/>
            </a:pPr>
            <a:endParaRPr lang="it-IT" sz="3200" dirty="0"/>
          </a:p>
          <a:p>
            <a:pPr marL="114300" indent="0">
              <a:buNone/>
            </a:pPr>
            <a:r>
              <a:rPr lang="it-IT" sz="3200" dirty="0" smtClean="0"/>
              <a:t>E non sempre è una cosa semplice !!!</a:t>
            </a:r>
            <a:endParaRPr lang="it-IT" sz="3200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789574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>
              <a:buNone/>
            </a:pPr>
            <a:endParaRPr lang="it-IT" dirty="0"/>
          </a:p>
        </p:txBody>
      </p:sp>
      <p:pic>
        <p:nvPicPr>
          <p:cNvPr id="4" name="Picture 11" descr="a DSCN5104"/>
          <p:cNvPicPr>
            <a:picLocks noChangeAspect="1" noChangeArrowheads="1"/>
          </p:cNvPicPr>
          <p:nvPr/>
        </p:nvPicPr>
        <p:blipFill>
          <a:blip r:embed="rId2">
            <a:lum brigh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4565" y="0"/>
            <a:ext cx="46672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0" descr="a DSCN5105"/>
          <p:cNvPicPr>
            <a:picLocks noChangeAspect="1" noChangeArrowheads="1"/>
          </p:cNvPicPr>
          <p:nvPr/>
        </p:nvPicPr>
        <p:blipFill>
          <a:blip r:embed="rId3">
            <a:lum brigh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1794" y="0"/>
            <a:ext cx="482441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 descr="a DSCF0146"/>
          <p:cNvPicPr>
            <a:picLocks noChangeAspect="1" noChangeArrowheads="1"/>
          </p:cNvPicPr>
          <p:nvPr/>
        </p:nvPicPr>
        <p:blipFill>
          <a:blip r:embed="rId4">
            <a:lum brigh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53797" y="0"/>
            <a:ext cx="514836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2159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500"/>
                            </p:stCondLst>
                            <p:childTnLst>
                              <p:par>
                                <p:cTn id="9" presetID="12" presetClass="entr" presetSubtype="4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0"/>
                            </p:stCondLst>
                            <p:childTnLst>
                              <p:par>
                                <p:cTn id="13" presetID="12" presetClass="entr" presetSubtype="4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dirty="0"/>
          </a:p>
        </p:txBody>
      </p:sp>
      <p:pic>
        <p:nvPicPr>
          <p:cNvPr id="4" name="Picture 6" descr="a ELICOT~2"/>
          <p:cNvPicPr>
            <a:picLocks noChangeAspect="1" noChangeArrowheads="1"/>
          </p:cNvPicPr>
          <p:nvPr/>
        </p:nvPicPr>
        <p:blipFill>
          <a:blip r:embed="rId2">
            <a:lum brigh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975" y="0"/>
            <a:ext cx="49434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 descr="a ELICOT~1"/>
          <p:cNvPicPr>
            <a:picLocks noChangeAspect="1" noChangeArrowheads="1"/>
          </p:cNvPicPr>
          <p:nvPr/>
        </p:nvPicPr>
        <p:blipFill>
          <a:blip r:embed="rId3">
            <a:lum bright="12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350" y="0"/>
            <a:ext cx="9144000" cy="684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5181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0"/>
                            </p:stCondLst>
                            <p:childTnLst>
                              <p:par>
                                <p:cTn id="9" presetID="12" presetClass="entr" presetSubtype="4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a basket1"/>
          <p:cNvPicPr>
            <a:picLocks noChangeAspect="1" noChangeArrowheads="1"/>
          </p:cNvPicPr>
          <p:nvPr/>
        </p:nvPicPr>
        <p:blipFill>
          <a:blip r:embed="rId2">
            <a:lum brigh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836" y="-35527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3608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dirty="0"/>
          </a:p>
        </p:txBody>
      </p:sp>
      <p:pic>
        <p:nvPicPr>
          <p:cNvPr id="4" name="Immagine 8" descr="DSCN366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4262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Text Box 18"/>
          <p:cNvSpPr txBox="1">
            <a:spLocks noChangeArrowheads="1"/>
          </p:cNvSpPr>
          <p:nvPr/>
        </p:nvSpPr>
        <p:spPr bwMode="auto">
          <a:xfrm>
            <a:off x="1223840" y="5117185"/>
            <a:ext cx="719138" cy="366712"/>
          </a:xfrm>
          <a:prstGeom prst="rect">
            <a:avLst/>
          </a:prstGeom>
          <a:solidFill>
            <a:srgbClr val="8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08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08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08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08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08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08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08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08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08" charset="-128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it-IT" altLang="it-IT" sz="18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pitchFamily="-108" charset="-128"/>
            </a:endParaRPr>
          </a:p>
        </p:txBody>
      </p:sp>
      <p:pic>
        <p:nvPicPr>
          <p:cNvPr id="8" name="Picture 14" descr="a P101000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84584" y="11113"/>
            <a:ext cx="9144000" cy="684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2624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dirty="0"/>
          </a:p>
        </p:txBody>
      </p:sp>
      <p:pic>
        <p:nvPicPr>
          <p:cNvPr id="5" name="Picture 8" descr="ostacolo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3468" y="-46592"/>
            <a:ext cx="51435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DSCF0013"/>
          <p:cNvPicPr>
            <a:picLocks noChangeAspect="1" noChangeArrowheads="1"/>
          </p:cNvPicPr>
          <p:nvPr/>
        </p:nvPicPr>
        <p:blipFill>
          <a:blip r:embed="rId3">
            <a:lum brigh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-18673"/>
            <a:ext cx="4572000" cy="695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85715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0"/>
                            </p:stCondLst>
                            <p:childTnLst>
                              <p:par>
                                <p:cTn id="9" presetID="12" presetClass="entr" presetSubtype="4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5" descr="DSCN366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32656" y="-32563"/>
            <a:ext cx="12025336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1539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sz="3200" b="1" dirty="0" smtClean="0">
                <a:solidFill>
                  <a:srgbClr val="FF0000"/>
                </a:solidFill>
                <a:latin typeface="+mn-lt"/>
              </a:rPr>
              <a:t>Consulenza tecnica</a:t>
            </a:r>
            <a:endParaRPr lang="it-IT" sz="32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dirty="0" smtClean="0"/>
          </a:p>
          <a:p>
            <a:pPr marL="114300" indent="0">
              <a:buNone/>
            </a:pPr>
            <a:r>
              <a:rPr lang="it-IT" b="1" dirty="0" smtClean="0">
                <a:solidFill>
                  <a:srgbClr val="FF0000"/>
                </a:solidFill>
              </a:rPr>
              <a:t>SCHEDE DI SICUREZZA DEI PRODOTTI CHIMICI</a:t>
            </a:r>
          </a:p>
          <a:p>
            <a:endParaRPr lang="it-IT" dirty="0"/>
          </a:p>
          <a:p>
            <a:pPr marL="114300" indent="0">
              <a:buNone/>
            </a:pPr>
            <a:r>
              <a:rPr lang="it-IT" sz="3200" dirty="0" smtClean="0"/>
              <a:t>PRESA VISIONE PERIODICAMENTE DELLE SCHEDE DI SICUREZZA DEI PRODOTTI CHIMICI UTILIZZATI A BORDO</a:t>
            </a:r>
            <a:endParaRPr lang="it-IT" sz="3200" dirty="0"/>
          </a:p>
        </p:txBody>
      </p:sp>
    </p:spTree>
    <p:extLst>
      <p:ext uri="{BB962C8B-B14F-4D97-AF65-F5344CB8AC3E}">
        <p14:creationId xmlns:p14="http://schemas.microsoft.com/office/powerpoint/2010/main" val="2529423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8193" name="Picture 1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828584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05560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sz="3200" b="1" dirty="0" smtClean="0">
                <a:solidFill>
                  <a:srgbClr val="FF0000"/>
                </a:solidFill>
              </a:rPr>
              <a:t>Informazione e formazione</a:t>
            </a:r>
            <a:endParaRPr lang="it-IT" sz="3200" b="1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endParaRPr lang="it-IT" dirty="0"/>
          </a:p>
          <a:p>
            <a:r>
              <a:rPr lang="it-IT" sz="3200" dirty="0"/>
              <a:t>fornisce informazioni ai lavoratori marittimi sul significato degli accertamenti sanitari cui sono sottoposti e, nel caso di esposizione ad agenti con effetti a lungo termine, sulla </a:t>
            </a:r>
            <a:r>
              <a:rPr lang="it-IT" sz="3200" dirty="0" smtClean="0"/>
              <a:t>necessità </a:t>
            </a:r>
            <a:r>
              <a:rPr lang="it-IT" sz="3200" dirty="0"/>
              <a:t>di sottoporsi ad accertamenti sanitari anche dopo la cessazione </a:t>
            </a:r>
            <a:r>
              <a:rPr lang="it-IT" sz="3200" dirty="0" smtClean="0"/>
              <a:t>dell'attività </a:t>
            </a:r>
            <a:r>
              <a:rPr lang="it-IT" sz="3200" dirty="0"/>
              <a:t>che comporta l'esposizione a tali agenti. Fornisce </a:t>
            </a:r>
            <a:r>
              <a:rPr lang="it-IT" sz="3200" dirty="0" smtClean="0"/>
              <a:t>altresì' </a:t>
            </a:r>
            <a:r>
              <a:rPr lang="it-IT" sz="3200" dirty="0"/>
              <a:t>a richiesta informazioni analoghe al rappresentante alla sicurezza dell'ambiente di lavoro;</a:t>
            </a:r>
          </a:p>
          <a:p>
            <a:pPr marL="114300" indent="0">
              <a:buNone/>
            </a:pPr>
            <a:r>
              <a:rPr lang="it-IT" sz="3200" dirty="0" smtClean="0"/>
              <a:t>    </a:t>
            </a:r>
            <a:r>
              <a:rPr lang="it-IT" sz="3200" b="1" dirty="0" smtClean="0">
                <a:solidFill>
                  <a:srgbClr val="FF0000"/>
                </a:solidFill>
              </a:rPr>
              <a:t>attività obbligatoria </a:t>
            </a:r>
          </a:p>
          <a:p>
            <a:pPr marL="114300" indent="0">
              <a:buNone/>
            </a:pPr>
            <a:endParaRPr lang="it-IT" sz="3200" dirty="0"/>
          </a:p>
          <a:p>
            <a:endParaRPr lang="it-IT" sz="3200" dirty="0" smtClean="0"/>
          </a:p>
          <a:p>
            <a:r>
              <a:rPr lang="it-IT" sz="3200" dirty="0" smtClean="0"/>
              <a:t>Collaborazione alle attività di formazione ed informazione sui rischi specifici</a:t>
            </a:r>
          </a:p>
          <a:p>
            <a:pPr marL="114300" indent="0">
              <a:buNone/>
            </a:pPr>
            <a:r>
              <a:rPr lang="it-IT" sz="3200" dirty="0" smtClean="0"/>
              <a:t>    </a:t>
            </a:r>
            <a:r>
              <a:rPr lang="it-IT" sz="3200" b="1" dirty="0" smtClean="0">
                <a:solidFill>
                  <a:srgbClr val="FF0000"/>
                </a:solidFill>
              </a:rPr>
              <a:t>attività non obbligatoria</a:t>
            </a:r>
            <a:endParaRPr lang="it-IT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0983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sz="3200" b="1" dirty="0" smtClean="0">
                <a:solidFill>
                  <a:srgbClr val="FF0000"/>
                </a:solidFill>
                <a:latin typeface="+mn-lt"/>
              </a:rPr>
              <a:t>Consulenza </a:t>
            </a:r>
            <a:r>
              <a:rPr lang="it-IT" sz="3200" b="1" dirty="0">
                <a:solidFill>
                  <a:srgbClr val="FF0000"/>
                </a:solidFill>
                <a:latin typeface="+mn-lt"/>
              </a:rPr>
              <a:t>tecnica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dirty="0" smtClean="0"/>
          </a:p>
          <a:p>
            <a:pPr marL="114300" indent="0">
              <a:buNone/>
            </a:pPr>
            <a:r>
              <a:rPr lang="it-IT" b="1" dirty="0" smtClean="0">
                <a:solidFill>
                  <a:srgbClr val="FF0000"/>
                </a:solidFill>
              </a:rPr>
              <a:t>DPI</a:t>
            </a:r>
            <a:endParaRPr lang="it-IT" b="1" dirty="0">
              <a:solidFill>
                <a:srgbClr val="FF0000"/>
              </a:solidFill>
            </a:endParaRPr>
          </a:p>
          <a:p>
            <a:pPr marL="114300" indent="0">
              <a:buNone/>
            </a:pPr>
            <a:r>
              <a:rPr lang="it-IT" sz="2800" b="1" dirty="0" smtClean="0"/>
              <a:t>COLLABORAZIONE ALLA SCELTA DEI DISPOSITIVI DI PROTEZIONE INDIVIDUALE</a:t>
            </a:r>
          </a:p>
          <a:p>
            <a:pPr marL="114300" indent="0">
              <a:buNone/>
            </a:pPr>
            <a:r>
              <a:rPr lang="it-IT" sz="3200" dirty="0" smtClean="0"/>
              <a:t>Per es.</a:t>
            </a:r>
          </a:p>
          <a:p>
            <a:r>
              <a:rPr lang="it-IT" sz="3200" dirty="0" smtClean="0"/>
              <a:t>Scarpe antinfortunistiche</a:t>
            </a:r>
          </a:p>
          <a:p>
            <a:r>
              <a:rPr lang="it-IT" sz="3200" dirty="0" smtClean="0"/>
              <a:t>Guanti</a:t>
            </a:r>
          </a:p>
          <a:p>
            <a:r>
              <a:rPr lang="it-IT" sz="3200" dirty="0" smtClean="0"/>
              <a:t>Mascherine di protezione</a:t>
            </a:r>
            <a:endParaRPr lang="it-IT" sz="3200" dirty="0"/>
          </a:p>
        </p:txBody>
      </p:sp>
    </p:spTree>
    <p:extLst>
      <p:ext uri="{BB962C8B-B14F-4D97-AF65-F5344CB8AC3E}">
        <p14:creationId xmlns:p14="http://schemas.microsoft.com/office/powerpoint/2010/main" val="3247473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sz="3200" b="1" dirty="0" smtClean="0">
                <a:solidFill>
                  <a:srgbClr val="FF0000"/>
                </a:solidFill>
              </a:rPr>
              <a:t>Collaborazione del MC nell’attività di Consulenza </a:t>
            </a:r>
            <a:r>
              <a:rPr lang="it-IT" sz="3200" b="1" dirty="0">
                <a:solidFill>
                  <a:srgbClr val="FF0000"/>
                </a:solidFill>
              </a:rPr>
              <a:t>tecnica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>
              <a:buNone/>
            </a:pPr>
            <a:endParaRPr lang="it-IT" dirty="0"/>
          </a:p>
          <a:p>
            <a:endParaRPr lang="it-IT" dirty="0" smtClean="0"/>
          </a:p>
          <a:p>
            <a:r>
              <a:rPr lang="it-IT" dirty="0" smtClean="0"/>
              <a:t>UFFICIO TECNICO AZIENDALE</a:t>
            </a:r>
          </a:p>
          <a:p>
            <a:endParaRPr lang="it-IT" dirty="0"/>
          </a:p>
          <a:p>
            <a:r>
              <a:rPr lang="it-IT" dirty="0" smtClean="0"/>
              <a:t>RSPP NAVI</a:t>
            </a:r>
          </a:p>
          <a:p>
            <a:endParaRPr lang="it-IT" dirty="0"/>
          </a:p>
          <a:p>
            <a:r>
              <a:rPr lang="it-IT" dirty="0" smtClean="0"/>
              <a:t>CONSULENTI ESTERNI </a:t>
            </a:r>
          </a:p>
          <a:p>
            <a:endParaRPr lang="it-IT" dirty="0"/>
          </a:p>
          <a:p>
            <a:endParaRPr lang="it-IT" dirty="0" smtClean="0"/>
          </a:p>
          <a:p>
            <a:endParaRPr lang="it-IT" dirty="0"/>
          </a:p>
          <a:p>
            <a:endParaRPr lang="it-IT" dirty="0" smtClean="0"/>
          </a:p>
          <a:p>
            <a:pPr marL="114300" indent="0">
              <a:buNone/>
            </a:pPr>
            <a:endParaRPr lang="it-IT" dirty="0"/>
          </a:p>
          <a:p>
            <a:pPr marL="114300" indent="0">
              <a:buNone/>
            </a:pPr>
            <a:endParaRPr lang="it-IT" dirty="0" smtClean="0"/>
          </a:p>
          <a:p>
            <a:pPr marL="114300" indent="0">
              <a:buNone/>
            </a:pPr>
            <a:endParaRPr lang="it-IT" dirty="0"/>
          </a:p>
          <a:p>
            <a:pPr marL="11430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251589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39552" y="274638"/>
            <a:ext cx="7537648" cy="5530626"/>
          </a:xfrm>
        </p:spPr>
        <p:txBody>
          <a:bodyPr/>
          <a:lstStyle/>
          <a:p>
            <a:r>
              <a:rPr lang="it-IT" sz="2800" dirty="0" smtClean="0"/>
              <a:t>Dunque un’ attività molto complessa che necessita di molte risorse e molto tempo.</a:t>
            </a:r>
            <a:br>
              <a:rPr lang="it-IT" sz="2800" dirty="0" smtClean="0"/>
            </a:br>
            <a:r>
              <a:rPr lang="it-IT" sz="2800" dirty="0" smtClean="0"/>
              <a:t/>
            </a:r>
            <a:br>
              <a:rPr lang="it-IT" sz="2800" dirty="0" smtClean="0"/>
            </a:br>
            <a:r>
              <a:rPr lang="it-IT" sz="2800" dirty="0"/>
              <a:t/>
            </a:r>
            <a:br>
              <a:rPr lang="it-IT" sz="2800" dirty="0"/>
            </a:br>
            <a:r>
              <a:rPr lang="it-IT" sz="2800" dirty="0" smtClean="0"/>
              <a:t>Per farsi un’idea nel solo 2014…</a:t>
            </a:r>
            <a:endParaRPr lang="it-IT" sz="2800" dirty="0"/>
          </a:p>
        </p:txBody>
      </p:sp>
    </p:spTree>
    <p:extLst>
      <p:ext uri="{BB962C8B-B14F-4D97-AF65-F5344CB8AC3E}">
        <p14:creationId xmlns:p14="http://schemas.microsoft.com/office/powerpoint/2010/main" val="1854917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sz="3200" b="1" dirty="0" smtClean="0">
                <a:solidFill>
                  <a:srgbClr val="FF0000"/>
                </a:solidFill>
              </a:rPr>
              <a:t>Accessi a bordo</a:t>
            </a:r>
            <a:endParaRPr lang="it-IT" sz="3200" b="1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>
              <a:buNone/>
            </a:pPr>
            <a:endParaRPr lang="it-IT" dirty="0" smtClean="0"/>
          </a:p>
          <a:p>
            <a:pPr marL="114300" indent="0">
              <a:buNone/>
            </a:pPr>
            <a:r>
              <a:rPr lang="it-IT" dirty="0" smtClean="0"/>
              <a:t>Nel 2014 da gennaio a dicembre sono stati effettuati dalle mie equipe circa :</a:t>
            </a:r>
          </a:p>
          <a:p>
            <a:pPr marL="114300" indent="0">
              <a:buNone/>
            </a:pPr>
            <a:endParaRPr lang="it-IT" dirty="0"/>
          </a:p>
          <a:p>
            <a:pPr marL="114300" indent="0">
              <a:buNone/>
            </a:pPr>
            <a:endParaRPr lang="it-IT" dirty="0" smtClean="0"/>
          </a:p>
          <a:p>
            <a:r>
              <a:rPr lang="it-IT" sz="3200" dirty="0" smtClean="0"/>
              <a:t>5</a:t>
            </a:r>
            <a:r>
              <a:rPr lang="it-IT" sz="3200" dirty="0"/>
              <a:t>0</a:t>
            </a:r>
            <a:r>
              <a:rPr lang="it-IT" sz="3200" dirty="0" smtClean="0"/>
              <a:t>0 accessi a bordo delle navi Costa</a:t>
            </a:r>
          </a:p>
        </p:txBody>
      </p:sp>
    </p:spTree>
    <p:extLst>
      <p:ext uri="{BB962C8B-B14F-4D97-AF65-F5344CB8AC3E}">
        <p14:creationId xmlns:p14="http://schemas.microsoft.com/office/powerpoint/2010/main" val="2455045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1284f4652e629e75dd5618bff085f5e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119626"/>
            <a:ext cx="4860032" cy="36450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6" descr="arline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04664" y="-193048"/>
            <a:ext cx="6192688" cy="46423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639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dirty="0"/>
          </a:p>
        </p:txBody>
      </p:sp>
      <p:pic>
        <p:nvPicPr>
          <p:cNvPr id="5" name="Picture 2" descr="a tramonto"/>
          <p:cNvPicPr>
            <a:picLocks noChangeAspect="1" noChangeArrowheads="1"/>
          </p:cNvPicPr>
          <p:nvPr/>
        </p:nvPicPr>
        <p:blipFill>
          <a:blip r:embed="rId2">
            <a:lum bright="6000"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9065" y="0"/>
            <a:ext cx="9347200" cy="701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2339975" y="200025"/>
            <a:ext cx="5472113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08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08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08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08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08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08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08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08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08" charset="-128"/>
              </a:defRPr>
            </a:lvl9pPr>
          </a:lstStyle>
          <a:p>
            <a:pPr eaLnBrk="1" hangingPunct="1"/>
            <a:r>
              <a:rPr lang="it-IT" altLang="it-IT" sz="2800" b="1" dirty="0" smtClean="0">
                <a:solidFill>
                  <a:srgbClr val="FF0000"/>
                </a:solidFill>
                <a:latin typeface="Comic Sans MS" pitchFamily="66" charset="0"/>
              </a:rPr>
              <a:t>GRAZIE DELL’ATTENZIONE</a:t>
            </a:r>
            <a:endParaRPr lang="it-IT" altLang="it-IT" sz="28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6063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5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iacente">
  <a:themeElements>
    <a:clrScheme name="Adiacente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iacente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truttura predefinita">
  <a:themeElements>
    <a:clrScheme name="Struttura predefinit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ruttura predefinit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lnDef>
  </a:objectDefaults>
  <a:extraClrSchemeLst>
    <a:extraClrScheme>
      <a:clrScheme name="Struttura predefinit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Adiacente">
  <a:themeElements>
    <a:clrScheme name="Adiacente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iacente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Struttura predefinita">
  <a:themeElements>
    <a:clrScheme name="Struttura predefinit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ruttura predefinit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lnDef>
  </a:objectDefaults>
  <a:extraClrSchemeLst>
    <a:extraClrScheme>
      <a:clrScheme name="Struttura predefinit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2_Struttura predefinita">
  <a:themeElements>
    <a:clrScheme name="Struttura predefinit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ruttura predefinit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lnDef>
  </a:objectDefaults>
  <a:extraClrSchemeLst>
    <a:extraClrScheme>
      <a:clrScheme name="Struttura predefinit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583</TotalTime>
  <Words>1522</Words>
  <Application>Microsoft Office PowerPoint</Application>
  <PresentationFormat>Presentazione su schermo (4:3)</PresentationFormat>
  <Paragraphs>408</Paragraphs>
  <Slides>58</Slides>
  <Notes>10</Notes>
  <HiddenSlides>0</HiddenSlides>
  <MMClips>0</MMClips>
  <ScaleCrop>false</ScaleCrop>
  <HeadingPairs>
    <vt:vector size="4" baseType="variant">
      <vt:variant>
        <vt:lpstr>Tema</vt:lpstr>
      </vt:variant>
      <vt:variant>
        <vt:i4>5</vt:i4>
      </vt:variant>
      <vt:variant>
        <vt:lpstr>Titoli diapositive</vt:lpstr>
      </vt:variant>
      <vt:variant>
        <vt:i4>58</vt:i4>
      </vt:variant>
    </vt:vector>
  </HeadingPairs>
  <TitlesOfParts>
    <vt:vector size="63" baseType="lpstr">
      <vt:lpstr>Adiacente</vt:lpstr>
      <vt:lpstr>Struttura predefinita</vt:lpstr>
      <vt:lpstr>1_Adiacente</vt:lpstr>
      <vt:lpstr>1_Struttura predefinita</vt:lpstr>
      <vt:lpstr>2_Struttura predefinita</vt:lpstr>
      <vt:lpstr>Attività  Medico Competente 271</vt:lpstr>
      <vt:lpstr>Medico Competente </vt:lpstr>
      <vt:lpstr>  Quali sono i requisiti per svolgere l’attività di Medico Competente ?  </vt:lpstr>
      <vt:lpstr>            Sanzioni a carico del Medico Competente  Il medico competente è punito:  a) con l'arresto fino a due mesi o con l'ammenda da lire un milione a lire sei milioni per la violazione dell'articolo 23, comma 1, lettere b), c), g);  b) con l'arresto fino a un mese o con l'ammenda da lire cinquecento mila a lire tre milioni per la violazione dell'articolo 23, comma 1, lettere d), e), f), h) e comma  primo periodo.    </vt:lpstr>
      <vt:lpstr>Presentazione standard di PowerPoint</vt:lpstr>
      <vt:lpstr>Sorveglianza sanitaria</vt:lpstr>
      <vt:lpstr>Periodicità accertamenti sanitari</vt:lpstr>
      <vt:lpstr>Presentazione standard di PowerPoint</vt:lpstr>
      <vt:lpstr>Presentazione standard di PowerPoint</vt:lpstr>
      <vt:lpstr>Presentazione standard di PowerPoint</vt:lpstr>
      <vt:lpstr> Chi è sottoposto a visita medica 271 ? </vt:lpstr>
      <vt:lpstr> </vt:lpstr>
      <vt:lpstr>Presentazione standard di PowerPoint</vt:lpstr>
      <vt:lpstr>Giudizio di idoneità alla mansione specifica </vt:lpstr>
      <vt:lpstr>Collaborazione nell’ambito della Sorveglianza Sanitaria </vt:lpstr>
      <vt:lpstr> Staff 271 Costa Crociere </vt:lpstr>
      <vt:lpstr>Risultati attività sanitaria 2014 </vt:lpstr>
      <vt:lpstr>Consulenza tecnica</vt:lpstr>
      <vt:lpstr>Quali sono i rischi da valutare ?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   POSTURE INCONGRUE </vt:lpstr>
      <vt:lpstr>Presentazione standard di PowerPoint</vt:lpstr>
      <vt:lpstr>Rischio da microclima 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RISCHIO LEGATO ALLA PIRATERIA</vt:lpstr>
      <vt:lpstr>Presentazione standard di PowerPoint</vt:lpstr>
      <vt:lpstr>Presentazione standard di PowerPoint</vt:lpstr>
      <vt:lpstr>Presentazione standard di PowerPoint</vt:lpstr>
      <vt:lpstr>Sopralluoghi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Consulenza tecnica</vt:lpstr>
      <vt:lpstr>Presentazione standard di PowerPoint</vt:lpstr>
      <vt:lpstr>Informazione e formazione</vt:lpstr>
      <vt:lpstr>Consulenza tecnica</vt:lpstr>
      <vt:lpstr>Collaborazione del MC nell’attività di Consulenza tecnica</vt:lpstr>
      <vt:lpstr>Dunque un’ attività molto complessa che necessita di molte risorse e molto tempo.   Per farsi un’idea nel solo 2014…</vt:lpstr>
      <vt:lpstr>Accessi a bordo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Attività Medico competente 271</dc:title>
  <dc:creator>Luigi Mori</dc:creator>
  <cp:lastModifiedBy>Luigi Mori</cp:lastModifiedBy>
  <cp:revision>42</cp:revision>
  <dcterms:created xsi:type="dcterms:W3CDTF">2013-11-10T23:01:39Z</dcterms:created>
  <dcterms:modified xsi:type="dcterms:W3CDTF">2015-04-17T21:23:53Z</dcterms:modified>
</cp:coreProperties>
</file>