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Default Extension="pptx" ContentType="application/vnd.openxmlformats-officedocument.presentationml.presentation"/>
  <Override PartName="/ppt/commentAuthors.xml" ContentType="application/vnd.openxmlformats-officedocument.presentationml.commentAuthors+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 id="2147483650" r:id="rId2"/>
  </p:sldMasterIdLst>
  <p:notesMasterIdLst>
    <p:notesMasterId r:id="rId39"/>
  </p:notesMasterIdLst>
  <p:handoutMasterIdLst>
    <p:handoutMasterId r:id="rId40"/>
  </p:handoutMasterIdLst>
  <p:sldIdLst>
    <p:sldId id="256" r:id="rId3"/>
    <p:sldId id="675" r:id="rId4"/>
    <p:sldId id="709" r:id="rId5"/>
    <p:sldId id="710" r:id="rId6"/>
    <p:sldId id="731" r:id="rId7"/>
    <p:sldId id="732" r:id="rId8"/>
    <p:sldId id="762" r:id="rId9"/>
    <p:sldId id="753" r:id="rId10"/>
    <p:sldId id="755" r:id="rId11"/>
    <p:sldId id="756" r:id="rId12"/>
    <p:sldId id="757" r:id="rId13"/>
    <p:sldId id="758" r:id="rId14"/>
    <p:sldId id="759" r:id="rId15"/>
    <p:sldId id="754" r:id="rId16"/>
    <p:sldId id="786" r:id="rId17"/>
    <p:sldId id="760" r:id="rId18"/>
    <p:sldId id="761" r:id="rId19"/>
    <p:sldId id="724" r:id="rId20"/>
    <p:sldId id="725" r:id="rId21"/>
    <p:sldId id="742" r:id="rId22"/>
    <p:sldId id="771" r:id="rId23"/>
    <p:sldId id="727" r:id="rId24"/>
    <p:sldId id="729" r:id="rId25"/>
    <p:sldId id="765" r:id="rId26"/>
    <p:sldId id="764" r:id="rId27"/>
    <p:sldId id="776" r:id="rId28"/>
    <p:sldId id="778" r:id="rId29"/>
    <p:sldId id="787" r:id="rId30"/>
    <p:sldId id="793" r:id="rId31"/>
    <p:sldId id="789" r:id="rId32"/>
    <p:sldId id="794" r:id="rId33"/>
    <p:sldId id="795" r:id="rId34"/>
    <p:sldId id="792" r:id="rId35"/>
    <p:sldId id="790" r:id="rId36"/>
    <p:sldId id="791" r:id="rId37"/>
    <p:sldId id="673" r:id="rId38"/>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we Hantke" initials="UH" lastIdx="5" clrIdx="0">
    <p:extLst/>
  </p:cmAuthor>
  <p:cmAuthor id="2" name="UTENTE" initials="U" lastIdx="3" clrIdx="1"/>
  <p:cmAuthor id="3" name="Matteo Curti" initials="MC" lastIdx="5" clrIdx="2">
    <p:extLst>
      <p:ext uri="{19B8F6BF-5375-455C-9EA6-DF929625EA0E}">
        <p15:presenceInfo xmlns="" xmlns:p15="http://schemas.microsoft.com/office/powerpoint/2012/main" userId="f19fff4fbd01a54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CC"/>
    <a:srgbClr val="333399"/>
    <a:srgbClr val="BBE0E3"/>
    <a:srgbClr val="0066CC"/>
    <a:srgbClr val="9A0000"/>
    <a:srgbClr val="66FF66"/>
    <a:srgbClr val="993300"/>
    <a:srgbClr val="133173"/>
    <a:srgbClr val="122E6E"/>
    <a:srgbClr val="92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6D9F66E-5EB9-4882-86FB-DCBF35E3C3E4}" styleName="Mittlere Formatvorlage 4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8A107856-5554-42FB-B03E-39F5DBC370BA}" styleName="Mittlere Formatvorlage 4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4" autoAdjust="0"/>
    <p:restoredTop sz="91582" autoAdjust="0"/>
  </p:normalViewPr>
  <p:slideViewPr>
    <p:cSldViewPr>
      <p:cViewPr varScale="1">
        <p:scale>
          <a:sx n="67" d="100"/>
          <a:sy n="67" d="100"/>
        </p:scale>
        <p:origin x="-1500"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987F6D5-122D-4778-A6D2-42C10B107872}" type="datetimeFigureOut">
              <a:rPr lang="de-DE" smtClean="0"/>
              <a:pPr/>
              <a:t>18.04.2015</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B77A45F-6612-4F75-83D1-8D9F32BA075B}" type="slidenum">
              <a:rPr lang="de-DE" smtClean="0"/>
              <a:pPr/>
              <a:t>‹#›</a:t>
            </a:fld>
            <a:endParaRPr lang="de-DE"/>
          </a:p>
        </p:txBody>
      </p:sp>
    </p:spTree>
    <p:extLst>
      <p:ext uri="{BB962C8B-B14F-4D97-AF65-F5344CB8AC3E}">
        <p14:creationId xmlns="" xmlns:p14="http://schemas.microsoft.com/office/powerpoint/2010/main" val="27215606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17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717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F5AC014F-A3E4-4DE3-B821-2B4FA379F324}" type="slidenum">
              <a:rPr lang="de-DE"/>
              <a:pPr/>
              <a:t>‹#›</a:t>
            </a:fld>
            <a:endParaRPr lang="de-DE"/>
          </a:p>
        </p:txBody>
      </p:sp>
    </p:spTree>
    <p:extLst>
      <p:ext uri="{BB962C8B-B14F-4D97-AF65-F5344CB8AC3E}">
        <p14:creationId xmlns="" xmlns:p14="http://schemas.microsoft.com/office/powerpoint/2010/main" val="124091566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F5AC014F-A3E4-4DE3-B821-2B4FA379F324}" type="slidenum">
              <a:rPr lang="de-DE" smtClean="0"/>
              <a:pPr/>
              <a:t>1</a:t>
            </a:fld>
            <a:endParaRPr lang="de-DE"/>
          </a:p>
        </p:txBody>
      </p:sp>
    </p:spTree>
    <p:extLst>
      <p:ext uri="{BB962C8B-B14F-4D97-AF65-F5344CB8AC3E}">
        <p14:creationId xmlns="" xmlns:p14="http://schemas.microsoft.com/office/powerpoint/2010/main" val="2547840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2227"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52228"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6316A80-93C6-4BF7-AA06-765EE2287D7F}" type="slidenum">
              <a:rPr lang="it-IT" smtClean="0">
                <a:latin typeface="Arial" charset="0"/>
              </a:rPr>
              <a:pPr/>
              <a:t>10</a:t>
            </a:fld>
            <a:endParaRPr lang="it-IT"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Text Box 1"/>
          <p:cNvSpPr txBox="1">
            <a:spLocks noChangeArrowheads="1"/>
          </p:cNvSpPr>
          <p:nvPr/>
        </p:nvSpPr>
        <p:spPr bwMode="auto">
          <a:xfrm>
            <a:off x="1400175" y="914400"/>
            <a:ext cx="4056063" cy="3135313"/>
          </a:xfrm>
          <a:prstGeom prst="rect">
            <a:avLst/>
          </a:prstGeom>
          <a:solidFill>
            <a:srgbClr val="FFFFFF"/>
          </a:solidFill>
          <a:ln w="9525">
            <a:solidFill>
              <a:srgbClr val="000000"/>
            </a:solidFill>
            <a:miter lim="800000"/>
            <a:headEnd/>
            <a:tailEnd/>
          </a:ln>
        </p:spPr>
        <p:txBody>
          <a:bodyPr wrap="none" lIns="82058" tIns="41029" rIns="82058" bIns="41029" anchor="ctr"/>
          <a:lstStyle/>
          <a:p>
            <a:endParaRPr lang="it-IT"/>
          </a:p>
        </p:txBody>
      </p:sp>
      <p:sp>
        <p:nvSpPr>
          <p:cNvPr id="63491" name="Text Box 2"/>
          <p:cNvSpPr>
            <a:spLocks noGrp="1" noChangeArrowheads="1"/>
          </p:cNvSpPr>
          <p:nvPr>
            <p:ph type="body"/>
          </p:nvPr>
        </p:nvSpPr>
        <p:spPr>
          <a:xfrm>
            <a:off x="1046163" y="4352925"/>
            <a:ext cx="4770437" cy="3478213"/>
          </a:xfrm>
          <a:noFill/>
          <a:ln/>
        </p:spPr>
        <p:txBody>
          <a:bodyPr lIns="0" tIns="0" rIns="0" bIns="0"/>
          <a:lstStyle/>
          <a:p>
            <a:pPr marL="76200" indent="-76200" eaLnBrk="1">
              <a:lnSpc>
                <a:spcPct val="93000"/>
              </a:lnSpc>
              <a:spcBef>
                <a:spcPct val="0"/>
              </a:spcBef>
              <a:buSzPct val="45000"/>
              <a:tabLst>
                <a:tab pos="649288" algn="l"/>
                <a:tab pos="1298575" algn="l"/>
                <a:tab pos="1947863" algn="l"/>
                <a:tab pos="2597150" algn="l"/>
                <a:tab pos="3248025" algn="l"/>
                <a:tab pos="3897313" algn="l"/>
                <a:tab pos="4546600" algn="l"/>
              </a:tabLst>
            </a:pPr>
            <a:r>
              <a:rPr lang="en-GB" smtClean="0">
                <a:latin typeface="Arial" pitchFamily="34" charset="0"/>
                <a:ea typeface="msgothic"/>
                <a:cs typeface="msgothic"/>
              </a:rPr>
              <a:t>This is a template for rapid early rule-in of acute myocardial infarction with high-sensitivity cardiac troponin this algorithm is based on current knowledge. Is the presenting value is under the 99</a:t>
            </a:r>
            <a:r>
              <a:rPr lang="en-GB" baseline="30000" smtClean="0">
                <a:latin typeface="Arial" pitchFamily="34" charset="0"/>
                <a:ea typeface="msgothic"/>
                <a:cs typeface="msgothic"/>
              </a:rPr>
              <a:t>th</a:t>
            </a:r>
            <a:r>
              <a:rPr lang="en-GB" smtClean="0">
                <a:latin typeface="Arial" pitchFamily="34" charset="0"/>
                <a:ea typeface="msgothic"/>
                <a:cs typeface="msgothic"/>
              </a:rPr>
              <a:t> percentile retest troponin 3 hours later if the value is increased more then 50% rule in as MI if the increment is less than 50% you can discharge from MI otherwise if the first value is upper the 99</a:t>
            </a:r>
            <a:r>
              <a:rPr lang="en-GB" baseline="30000" smtClean="0">
                <a:latin typeface="Arial" pitchFamily="34" charset="0"/>
                <a:ea typeface="msgothic"/>
                <a:cs typeface="msgothic"/>
              </a:rPr>
              <a:t>th</a:t>
            </a:r>
            <a:r>
              <a:rPr lang="en-GB" smtClean="0">
                <a:latin typeface="Arial" pitchFamily="34" charset="0"/>
                <a:ea typeface="msgothic"/>
                <a:cs typeface="msgothic"/>
              </a:rPr>
              <a:t> percentile is enough a value above 20% increase to rule in as MI</a:t>
            </a:r>
          </a:p>
          <a:p>
            <a:pPr marL="76200" indent="-76200" eaLnBrk="1">
              <a:lnSpc>
                <a:spcPct val="93000"/>
              </a:lnSpc>
              <a:spcBef>
                <a:spcPct val="0"/>
              </a:spcBef>
              <a:buSzPct val="45000"/>
              <a:tabLst>
                <a:tab pos="649288" algn="l"/>
                <a:tab pos="1298575" algn="l"/>
                <a:tab pos="1947863" algn="l"/>
                <a:tab pos="2597150" algn="l"/>
                <a:tab pos="3248025" algn="l"/>
                <a:tab pos="3897313" algn="l"/>
                <a:tab pos="4546600" algn="l"/>
              </a:tabLst>
            </a:pPr>
            <a:endParaRPr lang="en-GB" smtClean="0">
              <a:latin typeface="Arial" pitchFamily="34" charset="0"/>
              <a:ea typeface="msgothic"/>
              <a:cs typeface="msgothic"/>
            </a:endParaRPr>
          </a:p>
          <a:p>
            <a:pPr marL="76200" indent="-76200" eaLnBrk="1">
              <a:lnSpc>
                <a:spcPct val="93000"/>
              </a:lnSpc>
              <a:spcBef>
                <a:spcPct val="0"/>
              </a:spcBef>
              <a:buSzPct val="45000"/>
              <a:tabLst>
                <a:tab pos="649288" algn="l"/>
                <a:tab pos="1298575" algn="l"/>
                <a:tab pos="1947863" algn="l"/>
                <a:tab pos="2597150" algn="l"/>
                <a:tab pos="3248025" algn="l"/>
                <a:tab pos="3897313" algn="l"/>
                <a:tab pos="4546600" algn="l"/>
              </a:tabLst>
            </a:pPr>
            <a:endParaRPr lang="en-GB" smtClean="0">
              <a:latin typeface="Arial" pitchFamily="34" charset="0"/>
              <a:ea typeface="msgothic"/>
              <a:cs typeface="msgothic"/>
            </a:endParaRPr>
          </a:p>
          <a:p>
            <a:pPr marL="76200" indent="-76200" eaLnBrk="1">
              <a:lnSpc>
                <a:spcPct val="93000"/>
              </a:lnSpc>
              <a:spcBef>
                <a:spcPct val="0"/>
              </a:spcBef>
              <a:buSzPct val="45000"/>
              <a:tabLst>
                <a:tab pos="649288" algn="l"/>
                <a:tab pos="1298575" algn="l"/>
                <a:tab pos="1947863" algn="l"/>
                <a:tab pos="2597150" algn="l"/>
                <a:tab pos="3248025" algn="l"/>
                <a:tab pos="3897313" algn="l"/>
                <a:tab pos="4546600" algn="l"/>
              </a:tabLst>
            </a:pPr>
            <a:r>
              <a:rPr lang="en-GB" smtClean="0">
                <a:latin typeface="Arial" pitchFamily="34" charset="0"/>
                <a:ea typeface="msgothic"/>
                <a:cs typeface="msgothic"/>
              </a:rPr>
              <a:t> It should be noted that the stated algorithm may vary according to the troponin assay evaluated. This approach optimizes sensitivity for acute myocardial infarction diagnosis, but clinicians may also wish to choose more stringent metrics to improve specificity (see text). AMI, acute myocardial infarction; hs-cTn, high-sensitivity cardiac troponin; URL (upper reference limit), 99th percentile upper reference limit. *Evidence of ischaemia by symptoms and/or new electrocardiogram changes and/or new imaging corroboration.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egnaposto immagine diapositiva 1"/>
          <p:cNvSpPr>
            <a:spLocks noGrp="1" noRot="1" noChangeAspect="1" noTextEdit="1"/>
          </p:cNvSpPr>
          <p:nvPr>
            <p:ph type="sldImg"/>
          </p:nvPr>
        </p:nvSpPr>
        <p:spPr>
          <a:ln/>
        </p:spPr>
      </p:sp>
      <p:sp>
        <p:nvSpPr>
          <p:cNvPr id="61443" name="Segnaposto note 2"/>
          <p:cNvSpPr>
            <a:spLocks noGrp="1"/>
          </p:cNvSpPr>
          <p:nvPr>
            <p:ph type="body" idx="1"/>
          </p:nvPr>
        </p:nvSpPr>
        <p:spPr>
          <a:noFill/>
          <a:ln/>
        </p:spPr>
        <p:txBody>
          <a:bodyPr/>
          <a:lstStyle/>
          <a:p>
            <a:r>
              <a:rPr lang="it-IT" smtClean="0"/>
              <a:t>But there are many condition different from MI in which high sensitivity troponins can rise above the 99° percentile</a:t>
            </a:r>
          </a:p>
        </p:txBody>
      </p:sp>
      <p:sp>
        <p:nvSpPr>
          <p:cNvPr id="61444" name="Segnaposto numero diapositiva 3"/>
          <p:cNvSpPr>
            <a:spLocks noGrp="1"/>
          </p:cNvSpPr>
          <p:nvPr>
            <p:ph type="sldNum" sz="quarter" idx="5"/>
          </p:nvPr>
        </p:nvSpPr>
        <p:spPr>
          <a:noFill/>
        </p:spPr>
        <p:txBody>
          <a:bodyPr/>
          <a:lstStyle/>
          <a:p>
            <a:fld id="{866BB2F4-4814-488E-97C8-89722F8E4B0C}" type="slidenum">
              <a:rPr lang="it-IT" smtClean="0"/>
              <a:pPr/>
              <a:t>13</a:t>
            </a:fld>
            <a:endParaRPr 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noFill/>
          <a:ln>
            <a:miter lim="800000"/>
            <a:headEnd/>
            <a:tailEnd/>
          </a:ln>
        </p:spPr>
        <p:txBody>
          <a:bodyPr/>
          <a:lstStyle/>
          <a:p>
            <a:endParaRPr lang="it-IT" smtClean="0">
              <a:solidFill>
                <a:srgbClr val="000000"/>
              </a:solidFill>
            </a:endParaRPr>
          </a:p>
        </p:txBody>
      </p:sp>
      <p:sp>
        <p:nvSpPr>
          <p:cNvPr id="61443" name="Rectangle 3"/>
          <p:cNvSpPr>
            <a:spLocks noGrp="1" noChangeArrowheads="1"/>
          </p:cNvSpPr>
          <p:nvPr>
            <p:ph type="dt" sz="quarter" idx="1"/>
          </p:nvPr>
        </p:nvSpPr>
        <p:spPr bwMode="auto">
          <a:noFill/>
          <a:ln>
            <a:miter lim="800000"/>
            <a:headEnd/>
            <a:tailEnd/>
          </a:ln>
        </p:spPr>
        <p:txBody>
          <a:bodyPr/>
          <a:lstStyle/>
          <a:p>
            <a:endParaRPr lang="it-IT" smtClean="0">
              <a:solidFill>
                <a:srgbClr val="000000"/>
              </a:solidFill>
            </a:endParaRPr>
          </a:p>
        </p:txBody>
      </p:sp>
      <p:sp>
        <p:nvSpPr>
          <p:cNvPr id="61444" name="Rectangle 6"/>
          <p:cNvSpPr>
            <a:spLocks noGrp="1" noChangeArrowheads="1"/>
          </p:cNvSpPr>
          <p:nvPr>
            <p:ph type="ftr" sz="quarter" idx="4"/>
          </p:nvPr>
        </p:nvSpPr>
        <p:spPr bwMode="auto">
          <a:noFill/>
          <a:ln>
            <a:miter lim="800000"/>
            <a:headEnd/>
            <a:tailEnd/>
          </a:ln>
        </p:spPr>
        <p:txBody>
          <a:bodyPr/>
          <a:lstStyle/>
          <a:p>
            <a:endParaRPr lang="it-IT" smtClean="0">
              <a:solidFill>
                <a:srgbClr val="000000"/>
              </a:solidFill>
            </a:endParaRPr>
          </a:p>
        </p:txBody>
      </p:sp>
      <p:sp>
        <p:nvSpPr>
          <p:cNvPr id="61445" name="Rectangle 7"/>
          <p:cNvSpPr>
            <a:spLocks noGrp="1" noChangeArrowheads="1"/>
          </p:cNvSpPr>
          <p:nvPr>
            <p:ph type="sldNum" sz="quarter" idx="5"/>
          </p:nvPr>
        </p:nvSpPr>
        <p:spPr bwMode="auto">
          <a:noFill/>
          <a:ln>
            <a:miter lim="800000"/>
            <a:headEnd/>
            <a:tailEnd/>
          </a:ln>
        </p:spPr>
        <p:txBody>
          <a:bodyPr/>
          <a:lstStyle/>
          <a:p>
            <a:fld id="{FDBF1108-B072-4E1B-B185-0CF39ED0E52D}" type="slidenum">
              <a:rPr lang="en-US" smtClean="0">
                <a:solidFill>
                  <a:srgbClr val="000000"/>
                </a:solidFill>
              </a:rPr>
              <a:pPr/>
              <a:t>14</a:t>
            </a:fld>
            <a:endParaRPr lang="en-US" smtClean="0">
              <a:solidFill>
                <a:srgbClr val="000000"/>
              </a:solidFill>
            </a:endParaRPr>
          </a:p>
        </p:txBody>
      </p:sp>
      <p:sp>
        <p:nvSpPr>
          <p:cNvPr id="614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7" name="Rectangle 3"/>
          <p:cNvSpPr>
            <a:spLocks noGrp="1" noChangeArrowheads="1"/>
          </p:cNvSpPr>
          <p:nvPr>
            <p:ph type="body" idx="1"/>
          </p:nvPr>
        </p:nvSpPr>
        <p:spPr bwMode="auto">
          <a:xfrm>
            <a:off x="685800" y="4343400"/>
            <a:ext cx="5487988" cy="4114800"/>
          </a:xfrm>
          <a:noFill/>
        </p:spPr>
        <p:txBody>
          <a:bodyPr/>
          <a:lstStyle/>
          <a:p>
            <a:pPr eaLnBrk="1" hangingPunct="1">
              <a:spcBef>
                <a:spcPct val="0"/>
              </a:spcBef>
            </a:pPr>
            <a:r>
              <a:rPr lang="en-US" smtClean="0"/>
              <a:t>The 2002 ACC/AHA guidelines strongly recommend the use of ECG and cardiac markers to quickly determine the risk status of patients presenting with suspected unstable angina.</a:t>
            </a:r>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D8A53C2-350E-4D99-99F6-6D65CA552AF9}" type="slidenum">
              <a:rPr lang="it-IT" smtClean="0">
                <a:latin typeface="Arial" charset="0"/>
              </a:rPr>
              <a:pPr/>
              <a:t>28</a:t>
            </a:fld>
            <a:endParaRPr lang="it-IT" smtClean="0">
              <a:latin typeface="Arial" charset="0"/>
            </a:endParaRPr>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3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Tree>
    <p:extLst>
      <p:ext uri="{BB962C8B-B14F-4D97-AF65-F5344CB8AC3E}">
        <p14:creationId xmlns:p14="http://schemas.microsoft.com/office/powerpoint/2010/main" xmlns="" val="1258258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0DCEA759-1907-4690-8790-80A9F85FC661}" type="slidenum">
              <a:rPr lang="it-IT" smtClean="0">
                <a:cs typeface="Arial" charset="0"/>
              </a:rPr>
              <a:pPr/>
              <a:t>29</a:t>
            </a:fld>
            <a:endParaRPr lang="it-IT" smtClean="0">
              <a:cs typeface="Arial" charset="0"/>
            </a:endParaRP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6323"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de-DE"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4046538"/>
            <a:ext cx="7772400" cy="1470025"/>
          </a:xfrm>
        </p:spPr>
        <p:txBody>
          <a:bodyPr/>
          <a:lstStyle>
            <a:lvl1pPr>
              <a:defRPr/>
            </a:lvl1pPr>
          </a:lstStyle>
          <a:p>
            <a:pPr lvl="0"/>
            <a:r>
              <a:rPr lang="de-DE" noProof="0" smtClean="0"/>
              <a:t>Titelmasterformat durch Klicken bearbeiten</a:t>
            </a:r>
          </a:p>
        </p:txBody>
      </p:sp>
      <p:sp>
        <p:nvSpPr>
          <p:cNvPr id="3078" name="Rectangle 6"/>
          <p:cNvSpPr>
            <a:spLocks noGrp="1" noChangeArrowheads="1"/>
          </p:cNvSpPr>
          <p:nvPr>
            <p:ph type="sldNum" sz="quarter" idx="4"/>
          </p:nvPr>
        </p:nvSpPr>
        <p:spPr>
          <a:xfrm>
            <a:off x="6759575" y="6245225"/>
            <a:ext cx="2133600" cy="476250"/>
          </a:xfrm>
        </p:spPr>
        <p:txBody>
          <a:bodyPr/>
          <a:lstStyle>
            <a:lvl1pPr>
              <a:defRPr sz="1400"/>
            </a:lvl1pPr>
          </a:lstStyle>
          <a:p>
            <a:fld id="{4AF979DC-7A8E-45B2-8DFA-DD6F9546546F}" type="slidenum">
              <a:rPr lang="de-DE"/>
              <a:pPr/>
              <a:t>‹#›</a:t>
            </a:fld>
            <a:endParaRPr lang="de-DE" dirty="0"/>
          </a:p>
        </p:txBody>
      </p:sp>
      <p:pic>
        <p:nvPicPr>
          <p:cNvPr id="10" name="Picture 2" descr="http://4.bp.blogspot.com/-j5veqC2ZvVw/UufYcIVixcI/AAAAAAAAABQ/2us_AfbmAtc/s1600/logo_sapienza.gif"/>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4621633" y="6235609"/>
            <a:ext cx="1606551" cy="509076"/>
          </a:xfrm>
          <a:prstGeom prst="rect">
            <a:avLst/>
          </a:prstGeom>
          <a:noFill/>
          <a:extLst>
            <a:ext uri="{909E8E84-426E-40DD-AFC4-6F175D3DCCD1}">
              <a14:hiddenFill xmlns="" xmlns:a14="http://schemas.microsoft.com/office/drawing/2010/main">
                <a:solidFill>
                  <a:srgbClr val="FFFFFF"/>
                </a:solidFill>
              </a14:hiddenFill>
            </a:ext>
          </a:extLst>
        </p:spPr>
      </p:pic>
      <p:pic>
        <p:nvPicPr>
          <p:cNvPr id="11" name="Picture 4" descr="Great Network"/>
          <p:cNvPicPr>
            <a:picLocks noChangeAspect="1" noChangeArrowheads="1"/>
          </p:cNvPicPr>
          <p:nvPr userDrawn="1"/>
        </p:nvPicPr>
        <p:blipFill>
          <a:blip r:embed="rId3" cstate="print">
            <a:extLst>
              <a:ext uri="{28A0092B-C50C-407E-A947-70E740481C1C}">
                <a14:useLocalDpi xmlns="" xmlns:a14="http://schemas.microsoft.com/office/drawing/2010/main" val="0"/>
              </a:ext>
            </a:extLst>
          </a:blip>
          <a:srcRect/>
          <a:stretch>
            <a:fillRect/>
          </a:stretch>
        </p:blipFill>
        <p:spPr bwMode="auto">
          <a:xfrm>
            <a:off x="6228184" y="6165304"/>
            <a:ext cx="1003651" cy="579381"/>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oliennummernplatzhalter 5"/>
          <p:cNvSpPr>
            <a:spLocks noGrp="1"/>
          </p:cNvSpPr>
          <p:nvPr>
            <p:ph type="sldNum" sz="quarter" idx="12"/>
          </p:nvPr>
        </p:nvSpPr>
        <p:spPr/>
        <p:txBody>
          <a:bodyPr/>
          <a:lstStyle>
            <a:lvl1pPr>
              <a:defRPr/>
            </a:lvl1pPr>
          </a:lstStyle>
          <a:p>
            <a:fld id="{AA38C902-0051-4DCD-A761-C560473B7F11}" type="slidenum">
              <a:rPr lang="de-DE"/>
              <a:pPr/>
              <a:t>‹#›</a:t>
            </a:fld>
            <a:endParaRPr lang="de-DE"/>
          </a:p>
        </p:txBody>
      </p:sp>
    </p:spTree>
    <p:extLst>
      <p:ext uri="{BB962C8B-B14F-4D97-AF65-F5344CB8AC3E}">
        <p14:creationId xmlns="" xmlns:p14="http://schemas.microsoft.com/office/powerpoint/2010/main" val="1200417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Textmasterformat bearbeiten</a:t>
            </a:r>
          </a:p>
        </p:txBody>
      </p:sp>
      <p:sp>
        <p:nvSpPr>
          <p:cNvPr id="6" name="Foliennummernplatzhalter 5"/>
          <p:cNvSpPr>
            <a:spLocks noGrp="1"/>
          </p:cNvSpPr>
          <p:nvPr>
            <p:ph type="sldNum" sz="quarter" idx="12"/>
          </p:nvPr>
        </p:nvSpPr>
        <p:spPr/>
        <p:txBody>
          <a:bodyPr/>
          <a:lstStyle>
            <a:lvl1pPr>
              <a:defRPr/>
            </a:lvl1pPr>
          </a:lstStyle>
          <a:p>
            <a:fld id="{C1947FAE-07EA-46D1-8923-00C53230D5AA}" type="slidenum">
              <a:rPr lang="de-DE"/>
              <a:pPr/>
              <a:t>‹#›</a:t>
            </a:fld>
            <a:endParaRPr lang="de-DE"/>
          </a:p>
        </p:txBody>
      </p:sp>
    </p:spTree>
    <p:extLst>
      <p:ext uri="{BB962C8B-B14F-4D97-AF65-F5344CB8AC3E}">
        <p14:creationId xmlns="" xmlns:p14="http://schemas.microsoft.com/office/powerpoint/2010/main" val="67174509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2636838"/>
            <a:ext cx="4038600" cy="34893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2636838"/>
            <a:ext cx="4038600" cy="34893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oliennummernplatzhalter 6"/>
          <p:cNvSpPr>
            <a:spLocks noGrp="1"/>
          </p:cNvSpPr>
          <p:nvPr>
            <p:ph type="sldNum" sz="quarter" idx="12"/>
          </p:nvPr>
        </p:nvSpPr>
        <p:spPr/>
        <p:txBody>
          <a:bodyPr/>
          <a:lstStyle>
            <a:lvl1pPr>
              <a:defRPr/>
            </a:lvl1pPr>
          </a:lstStyle>
          <a:p>
            <a:fld id="{2FB9BF81-630D-4B77-9F5B-E613E029729C}" type="slidenum">
              <a:rPr lang="de-DE"/>
              <a:pPr/>
              <a:t>‹#›</a:t>
            </a:fld>
            <a:endParaRPr lang="de-DE"/>
          </a:p>
        </p:txBody>
      </p:sp>
    </p:spTree>
    <p:extLst>
      <p:ext uri="{BB962C8B-B14F-4D97-AF65-F5344CB8AC3E}">
        <p14:creationId xmlns="" xmlns:p14="http://schemas.microsoft.com/office/powerpoint/2010/main" val="11315272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lvl1pPr>
              <a:defRPr/>
            </a:lvl1pPr>
          </a:lstStyle>
          <a:p>
            <a:fld id="{DC32CD08-5D3D-4676-91DF-7B377DEE76B6}" type="slidenum">
              <a:rPr lang="de-DE"/>
              <a:pPr/>
              <a:t>‹#›</a:t>
            </a:fld>
            <a:endParaRPr lang="de-DE"/>
          </a:p>
        </p:txBody>
      </p:sp>
    </p:spTree>
    <p:extLst>
      <p:ext uri="{BB962C8B-B14F-4D97-AF65-F5344CB8AC3E}">
        <p14:creationId xmlns="" xmlns:p14="http://schemas.microsoft.com/office/powerpoint/2010/main" val="296018951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5" name="Foliennummernplatzhalter 4"/>
          <p:cNvSpPr>
            <a:spLocks noGrp="1"/>
          </p:cNvSpPr>
          <p:nvPr>
            <p:ph type="sldNum" sz="quarter" idx="12"/>
          </p:nvPr>
        </p:nvSpPr>
        <p:spPr/>
        <p:txBody>
          <a:bodyPr/>
          <a:lstStyle>
            <a:lvl1pPr>
              <a:defRPr/>
            </a:lvl1pPr>
          </a:lstStyle>
          <a:p>
            <a:fld id="{17320E1C-C7E0-4D8A-AFB0-A631C44C70F3}" type="slidenum">
              <a:rPr lang="de-DE"/>
              <a:pPr/>
              <a:t>‹#›</a:t>
            </a:fld>
            <a:endParaRPr lang="de-DE"/>
          </a:p>
        </p:txBody>
      </p:sp>
    </p:spTree>
    <p:extLst>
      <p:ext uri="{BB962C8B-B14F-4D97-AF65-F5344CB8AC3E}">
        <p14:creationId xmlns="" xmlns:p14="http://schemas.microsoft.com/office/powerpoint/2010/main" val="103905865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lvl1pPr>
              <a:defRPr/>
            </a:lvl1pPr>
          </a:lstStyle>
          <a:p>
            <a:fld id="{1A003DB2-FD6E-4A73-A29B-18180E8A6377}" type="slidenum">
              <a:rPr lang="de-DE"/>
              <a:pPr/>
              <a:t>‹#›</a:t>
            </a:fld>
            <a:endParaRPr lang="de-DE"/>
          </a:p>
        </p:txBody>
      </p:sp>
    </p:spTree>
    <p:extLst>
      <p:ext uri="{BB962C8B-B14F-4D97-AF65-F5344CB8AC3E}">
        <p14:creationId xmlns="" xmlns:p14="http://schemas.microsoft.com/office/powerpoint/2010/main" val="264672305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7" name="Foliennummernplatzhalter 6"/>
          <p:cNvSpPr>
            <a:spLocks noGrp="1"/>
          </p:cNvSpPr>
          <p:nvPr>
            <p:ph type="sldNum" sz="quarter" idx="12"/>
          </p:nvPr>
        </p:nvSpPr>
        <p:spPr/>
        <p:txBody>
          <a:bodyPr/>
          <a:lstStyle>
            <a:lvl1pPr>
              <a:defRPr/>
            </a:lvl1pPr>
          </a:lstStyle>
          <a:p>
            <a:fld id="{8309AD2F-9EF9-454C-A378-D43B84C04400}" type="slidenum">
              <a:rPr lang="de-DE"/>
              <a:pPr/>
              <a:t>‹#›</a:t>
            </a:fld>
            <a:endParaRPr lang="de-DE"/>
          </a:p>
        </p:txBody>
      </p:sp>
    </p:spTree>
    <p:extLst>
      <p:ext uri="{BB962C8B-B14F-4D97-AF65-F5344CB8AC3E}">
        <p14:creationId xmlns="" xmlns:p14="http://schemas.microsoft.com/office/powerpoint/2010/main" val="123865101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7" name="Foliennummernplatzhalter 6"/>
          <p:cNvSpPr>
            <a:spLocks noGrp="1"/>
          </p:cNvSpPr>
          <p:nvPr>
            <p:ph type="sldNum" sz="quarter" idx="12"/>
          </p:nvPr>
        </p:nvSpPr>
        <p:spPr/>
        <p:txBody>
          <a:bodyPr/>
          <a:lstStyle>
            <a:lvl1pPr>
              <a:defRPr/>
            </a:lvl1pPr>
          </a:lstStyle>
          <a:p>
            <a:fld id="{0CAB165E-5750-4A09-AAC9-6152D707D957}" type="slidenum">
              <a:rPr lang="de-DE"/>
              <a:pPr/>
              <a:t>‹#›</a:t>
            </a:fld>
            <a:endParaRPr lang="de-DE"/>
          </a:p>
        </p:txBody>
      </p:sp>
    </p:spTree>
    <p:extLst>
      <p:ext uri="{BB962C8B-B14F-4D97-AF65-F5344CB8AC3E}">
        <p14:creationId xmlns="" xmlns:p14="http://schemas.microsoft.com/office/powerpoint/2010/main" val="63272730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oliennummernplatzhalter 5"/>
          <p:cNvSpPr>
            <a:spLocks noGrp="1"/>
          </p:cNvSpPr>
          <p:nvPr>
            <p:ph type="sldNum" sz="quarter" idx="12"/>
          </p:nvPr>
        </p:nvSpPr>
        <p:spPr/>
        <p:txBody>
          <a:bodyPr/>
          <a:lstStyle>
            <a:lvl1pPr>
              <a:defRPr/>
            </a:lvl1pPr>
          </a:lstStyle>
          <a:p>
            <a:fld id="{E386CA73-B12E-4B6A-B089-CF59CA84AA8B}" type="slidenum">
              <a:rPr lang="de-DE"/>
              <a:pPr/>
              <a:t>‹#›</a:t>
            </a:fld>
            <a:endParaRPr lang="de-DE"/>
          </a:p>
        </p:txBody>
      </p:sp>
    </p:spTree>
    <p:extLst>
      <p:ext uri="{BB962C8B-B14F-4D97-AF65-F5344CB8AC3E}">
        <p14:creationId xmlns="" xmlns:p14="http://schemas.microsoft.com/office/powerpoint/2010/main" val="210931658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77025" y="1052513"/>
            <a:ext cx="2071688" cy="507365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1052513"/>
            <a:ext cx="6067425" cy="507365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oliennummernplatzhalter 5"/>
          <p:cNvSpPr>
            <a:spLocks noGrp="1"/>
          </p:cNvSpPr>
          <p:nvPr>
            <p:ph type="sldNum" sz="quarter" idx="12"/>
          </p:nvPr>
        </p:nvSpPr>
        <p:spPr/>
        <p:txBody>
          <a:bodyPr/>
          <a:lstStyle>
            <a:lvl1pPr>
              <a:defRPr/>
            </a:lvl1pPr>
          </a:lstStyle>
          <a:p>
            <a:fld id="{3A265F4B-FA38-4CA2-BAB9-71A6F4EF2DF9}" type="slidenum">
              <a:rPr lang="de-DE"/>
              <a:pPr/>
              <a:t>‹#›</a:t>
            </a:fld>
            <a:endParaRPr lang="de-DE"/>
          </a:p>
        </p:txBody>
      </p:sp>
    </p:spTree>
    <p:extLst>
      <p:ext uri="{BB962C8B-B14F-4D97-AF65-F5344CB8AC3E}">
        <p14:creationId xmlns="" xmlns:p14="http://schemas.microsoft.com/office/powerpoint/2010/main" val="336588283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381000"/>
            <a:ext cx="8305800" cy="547688"/>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220788" y="2697163"/>
            <a:ext cx="3275012" cy="733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2697163"/>
            <a:ext cx="3275013" cy="733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1220788" y="3582988"/>
            <a:ext cx="3275012" cy="7350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582988"/>
            <a:ext cx="3275013" cy="7350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6" name="Foliennummernplatzhalter 5"/>
          <p:cNvSpPr>
            <a:spLocks noGrp="1"/>
          </p:cNvSpPr>
          <p:nvPr>
            <p:ph type="sldNum" sz="quarter" idx="12"/>
          </p:nvPr>
        </p:nvSpPr>
        <p:spPr/>
        <p:txBody>
          <a:bodyPr/>
          <a:lstStyle>
            <a:lvl1pPr>
              <a:defRPr/>
            </a:lvl1pPr>
          </a:lstStyle>
          <a:p>
            <a:fld id="{366B51AA-A8E2-41D4-ABC1-4A0B9FA3D984}" type="slidenum">
              <a:rPr lang="de-DE"/>
              <a:pPr/>
              <a:t>‹#›</a:t>
            </a:fld>
            <a:endParaRPr lang="de-DE"/>
          </a:p>
        </p:txBody>
      </p:sp>
    </p:spTree>
    <p:extLst>
      <p:ext uri="{BB962C8B-B14F-4D97-AF65-F5344CB8AC3E}">
        <p14:creationId xmlns="" xmlns:p14="http://schemas.microsoft.com/office/powerpoint/2010/main" val="226741183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oliennummernplatzhalter 5"/>
          <p:cNvSpPr>
            <a:spLocks noGrp="1"/>
          </p:cNvSpPr>
          <p:nvPr>
            <p:ph type="sldNum" sz="quarter" idx="12"/>
          </p:nvPr>
        </p:nvSpPr>
        <p:spPr/>
        <p:txBody>
          <a:bodyPr/>
          <a:lstStyle>
            <a:lvl1pPr>
              <a:defRPr/>
            </a:lvl1pPr>
          </a:lstStyle>
          <a:p>
            <a:fld id="{CA9A6D2B-949B-4768-BEDE-02C545D324E5}" type="slidenum">
              <a:rPr lang="de-DE"/>
              <a:pPr/>
              <a:t>‹#›</a:t>
            </a:fld>
            <a:endParaRPr lang="de-DE"/>
          </a:p>
        </p:txBody>
      </p:sp>
    </p:spTree>
    <p:extLst>
      <p:ext uri="{BB962C8B-B14F-4D97-AF65-F5344CB8AC3E}">
        <p14:creationId xmlns="" xmlns:p14="http://schemas.microsoft.com/office/powerpoint/2010/main" val="350974446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Textmasterformat bearbeiten</a:t>
            </a:r>
          </a:p>
        </p:txBody>
      </p:sp>
      <p:sp>
        <p:nvSpPr>
          <p:cNvPr id="6" name="Foliennummernplatzhalter 5"/>
          <p:cNvSpPr>
            <a:spLocks noGrp="1"/>
          </p:cNvSpPr>
          <p:nvPr>
            <p:ph type="sldNum" sz="quarter" idx="12"/>
          </p:nvPr>
        </p:nvSpPr>
        <p:spPr/>
        <p:txBody>
          <a:bodyPr/>
          <a:lstStyle>
            <a:lvl1pPr>
              <a:defRPr/>
            </a:lvl1pPr>
          </a:lstStyle>
          <a:p>
            <a:fld id="{B8F2E7FE-F994-4416-BB22-A80066D2A69D}" type="slidenum">
              <a:rPr lang="de-DE"/>
              <a:pPr/>
              <a:t>‹#›</a:t>
            </a:fld>
            <a:endParaRPr lang="de-DE"/>
          </a:p>
        </p:txBody>
      </p:sp>
    </p:spTree>
    <p:extLst>
      <p:ext uri="{BB962C8B-B14F-4D97-AF65-F5344CB8AC3E}">
        <p14:creationId xmlns="" xmlns:p14="http://schemas.microsoft.com/office/powerpoint/2010/main" val="52594704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oliennummernplatzhalter 6"/>
          <p:cNvSpPr>
            <a:spLocks noGrp="1"/>
          </p:cNvSpPr>
          <p:nvPr>
            <p:ph type="sldNum" sz="quarter" idx="12"/>
          </p:nvPr>
        </p:nvSpPr>
        <p:spPr/>
        <p:txBody>
          <a:bodyPr/>
          <a:lstStyle>
            <a:lvl1pPr>
              <a:defRPr/>
            </a:lvl1pPr>
          </a:lstStyle>
          <a:p>
            <a:fld id="{9D0BFFBC-6607-4943-89DB-A8383F86B571}" type="slidenum">
              <a:rPr lang="de-DE"/>
              <a:pPr/>
              <a:t>‹#›</a:t>
            </a:fld>
            <a:endParaRPr lang="de-DE"/>
          </a:p>
        </p:txBody>
      </p:sp>
    </p:spTree>
    <p:extLst>
      <p:ext uri="{BB962C8B-B14F-4D97-AF65-F5344CB8AC3E}">
        <p14:creationId xmlns="" xmlns:p14="http://schemas.microsoft.com/office/powerpoint/2010/main" val="25727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9" name="Foliennummernplatzhalter 8"/>
          <p:cNvSpPr>
            <a:spLocks noGrp="1"/>
          </p:cNvSpPr>
          <p:nvPr>
            <p:ph type="sldNum" sz="quarter" idx="12"/>
          </p:nvPr>
        </p:nvSpPr>
        <p:spPr/>
        <p:txBody>
          <a:bodyPr/>
          <a:lstStyle>
            <a:lvl1pPr>
              <a:defRPr/>
            </a:lvl1pPr>
          </a:lstStyle>
          <a:p>
            <a:fld id="{9F4D3566-4B6A-4325-89E6-105DC8E65450}" type="slidenum">
              <a:rPr lang="de-DE"/>
              <a:pPr/>
              <a:t>‹#›</a:t>
            </a:fld>
            <a:endParaRPr lang="de-DE"/>
          </a:p>
        </p:txBody>
      </p:sp>
    </p:spTree>
    <p:extLst>
      <p:ext uri="{BB962C8B-B14F-4D97-AF65-F5344CB8AC3E}">
        <p14:creationId xmlns="" xmlns:p14="http://schemas.microsoft.com/office/powerpoint/2010/main" val="97554621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5" name="Foliennummernplatzhalter 4"/>
          <p:cNvSpPr>
            <a:spLocks noGrp="1"/>
          </p:cNvSpPr>
          <p:nvPr>
            <p:ph type="sldNum" sz="quarter" idx="12"/>
          </p:nvPr>
        </p:nvSpPr>
        <p:spPr/>
        <p:txBody>
          <a:bodyPr/>
          <a:lstStyle>
            <a:lvl1pPr>
              <a:defRPr/>
            </a:lvl1pPr>
          </a:lstStyle>
          <a:p>
            <a:fld id="{C62B15EE-72C3-4718-ABC1-B684B4D5F3D4}" type="slidenum">
              <a:rPr lang="de-DE"/>
              <a:pPr/>
              <a:t>‹#›</a:t>
            </a:fld>
            <a:endParaRPr lang="de-DE"/>
          </a:p>
        </p:txBody>
      </p:sp>
    </p:spTree>
    <p:extLst>
      <p:ext uri="{BB962C8B-B14F-4D97-AF65-F5344CB8AC3E}">
        <p14:creationId xmlns="" xmlns:p14="http://schemas.microsoft.com/office/powerpoint/2010/main" val="86639146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lvl1pPr>
              <a:defRPr/>
            </a:lvl1pPr>
          </a:lstStyle>
          <a:p>
            <a:fld id="{23ECF925-A584-490E-BFAE-7F85AF8C8BA6}" type="slidenum">
              <a:rPr lang="de-DE"/>
              <a:pPr/>
              <a:t>‹#›</a:t>
            </a:fld>
            <a:endParaRPr lang="de-DE"/>
          </a:p>
        </p:txBody>
      </p:sp>
    </p:spTree>
    <p:extLst>
      <p:ext uri="{BB962C8B-B14F-4D97-AF65-F5344CB8AC3E}">
        <p14:creationId xmlns="" xmlns:p14="http://schemas.microsoft.com/office/powerpoint/2010/main" val="4218558385"/>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7" name="Foliennummernplatzhalter 6"/>
          <p:cNvSpPr>
            <a:spLocks noGrp="1"/>
          </p:cNvSpPr>
          <p:nvPr>
            <p:ph type="sldNum" sz="quarter" idx="12"/>
          </p:nvPr>
        </p:nvSpPr>
        <p:spPr/>
        <p:txBody>
          <a:bodyPr/>
          <a:lstStyle>
            <a:lvl1pPr>
              <a:defRPr/>
            </a:lvl1pPr>
          </a:lstStyle>
          <a:p>
            <a:fld id="{248EA2B3-1E2F-4416-9CEE-93BCC6DF2AF1}" type="slidenum">
              <a:rPr lang="de-DE"/>
              <a:pPr/>
              <a:t>‹#›</a:t>
            </a:fld>
            <a:endParaRPr lang="de-DE"/>
          </a:p>
        </p:txBody>
      </p:sp>
    </p:spTree>
    <p:extLst>
      <p:ext uri="{BB962C8B-B14F-4D97-AF65-F5344CB8AC3E}">
        <p14:creationId xmlns="" xmlns:p14="http://schemas.microsoft.com/office/powerpoint/2010/main" val="34660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7" name="Foliennummernplatzhalter 6"/>
          <p:cNvSpPr>
            <a:spLocks noGrp="1"/>
          </p:cNvSpPr>
          <p:nvPr>
            <p:ph type="sldNum" sz="quarter" idx="12"/>
          </p:nvPr>
        </p:nvSpPr>
        <p:spPr/>
        <p:txBody>
          <a:bodyPr/>
          <a:lstStyle>
            <a:lvl1pPr>
              <a:defRPr/>
            </a:lvl1pPr>
          </a:lstStyle>
          <a:p>
            <a:fld id="{CAF47AAB-6C84-4CCA-98B6-8F9FD1431252}" type="slidenum">
              <a:rPr lang="de-DE"/>
              <a:pPr/>
              <a:t>‹#›</a:t>
            </a:fld>
            <a:endParaRPr lang="de-DE"/>
          </a:p>
        </p:txBody>
      </p:sp>
    </p:spTree>
    <p:extLst>
      <p:ext uri="{BB962C8B-B14F-4D97-AF65-F5344CB8AC3E}">
        <p14:creationId xmlns="" xmlns:p14="http://schemas.microsoft.com/office/powerpoint/2010/main" val="40862496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oliennummernplatzhalter 5"/>
          <p:cNvSpPr>
            <a:spLocks noGrp="1"/>
          </p:cNvSpPr>
          <p:nvPr>
            <p:ph type="sldNum" sz="quarter" idx="12"/>
          </p:nvPr>
        </p:nvSpPr>
        <p:spPr/>
        <p:txBody>
          <a:bodyPr/>
          <a:lstStyle>
            <a:lvl1pPr>
              <a:defRPr/>
            </a:lvl1pPr>
          </a:lstStyle>
          <a:p>
            <a:fld id="{32F44528-1568-444D-8F9B-D424C530DA91}" type="slidenum">
              <a:rPr lang="de-DE"/>
              <a:pPr/>
              <a:t>‹#›</a:t>
            </a:fld>
            <a:endParaRPr lang="de-DE"/>
          </a:p>
        </p:txBody>
      </p:sp>
    </p:spTree>
    <p:extLst>
      <p:ext uri="{BB962C8B-B14F-4D97-AF65-F5344CB8AC3E}">
        <p14:creationId xmlns="" xmlns:p14="http://schemas.microsoft.com/office/powerpoint/2010/main" val="192619422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oliennummernplatzhalter 5"/>
          <p:cNvSpPr>
            <a:spLocks noGrp="1"/>
          </p:cNvSpPr>
          <p:nvPr>
            <p:ph type="sldNum" sz="quarter" idx="12"/>
          </p:nvPr>
        </p:nvSpPr>
        <p:spPr/>
        <p:txBody>
          <a:bodyPr/>
          <a:lstStyle>
            <a:lvl1pPr>
              <a:defRPr/>
            </a:lvl1pPr>
          </a:lstStyle>
          <a:p>
            <a:fld id="{ECCDD6DE-3ABA-49DF-B2C2-7401D6B0848D}" type="slidenum">
              <a:rPr lang="de-DE"/>
              <a:pPr/>
              <a:t>‹#›</a:t>
            </a:fld>
            <a:endParaRPr lang="de-DE"/>
          </a:p>
        </p:txBody>
      </p:sp>
    </p:spTree>
    <p:extLst>
      <p:ext uri="{BB962C8B-B14F-4D97-AF65-F5344CB8AC3E}">
        <p14:creationId xmlns="" xmlns:p14="http://schemas.microsoft.com/office/powerpoint/2010/main" val="334130423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gi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052513"/>
            <a:ext cx="8291513"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p>
        </p:txBody>
      </p:sp>
      <p:sp>
        <p:nvSpPr>
          <p:cNvPr id="1027" name="Rectangle 3"/>
          <p:cNvSpPr>
            <a:spLocks noGrp="1" noChangeArrowheads="1"/>
          </p:cNvSpPr>
          <p:nvPr>
            <p:ph type="body" idx="1"/>
          </p:nvPr>
        </p:nvSpPr>
        <p:spPr bwMode="auto">
          <a:xfrm>
            <a:off x="457200" y="2636838"/>
            <a:ext cx="8229600" cy="34893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1030" name="Rectangle 6"/>
          <p:cNvSpPr>
            <a:spLocks noGrp="1" noChangeArrowheads="1"/>
          </p:cNvSpPr>
          <p:nvPr>
            <p:ph type="sldNum" sz="quarter" idx="4"/>
          </p:nvPr>
        </p:nvSpPr>
        <p:spPr bwMode="auto">
          <a:xfrm>
            <a:off x="7667624" y="6481763"/>
            <a:ext cx="1019175"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r>
              <a:rPr lang="de-DE" smtClean="0"/>
              <a:t> Folie </a:t>
            </a:r>
            <a:fld id="{DA69ABB6-928C-4423-A06B-75EA807C5470}" type="slidenum">
              <a:rPr lang="de-DE" smtClean="0"/>
              <a:pPr/>
              <a:t>‹#›</a:t>
            </a:fld>
            <a:endParaRPr lang="de-DE" dirty="0"/>
          </a:p>
        </p:txBody>
      </p:sp>
      <p:sp>
        <p:nvSpPr>
          <p:cNvPr id="1033" name="Line 9"/>
          <p:cNvSpPr>
            <a:spLocks noChangeShapeType="1"/>
          </p:cNvSpPr>
          <p:nvPr userDrawn="1"/>
        </p:nvSpPr>
        <p:spPr bwMode="auto">
          <a:xfrm>
            <a:off x="250825" y="908050"/>
            <a:ext cx="8642350" cy="0"/>
          </a:xfrm>
          <a:prstGeom prst="line">
            <a:avLst/>
          </a:prstGeom>
          <a:noFill/>
          <a:ln w="25400">
            <a:solidFill>
              <a:srgbClr val="9A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11" name="Picture 2" descr="http://4.bp.blogspot.com/-j5veqC2ZvVw/UufYcIVixcI/AAAAAAAAABQ/2us_AfbmAtc/s1600/logo_sapienza.gif"/>
          <p:cNvPicPr>
            <a:picLocks noChangeAspect="1" noChangeArrowheads="1"/>
          </p:cNvPicPr>
          <p:nvPr userDrawn="1"/>
        </p:nvPicPr>
        <p:blipFill>
          <a:blip r:embed="rId14" cstate="print">
            <a:extLst>
              <a:ext uri="{28A0092B-C50C-407E-A947-70E740481C1C}">
                <a14:useLocalDpi xmlns="" xmlns:a14="http://schemas.microsoft.com/office/drawing/2010/main" val="0"/>
              </a:ext>
            </a:extLst>
          </a:blip>
          <a:srcRect/>
          <a:stretch>
            <a:fillRect/>
          </a:stretch>
        </p:blipFill>
        <p:spPr bwMode="auto">
          <a:xfrm>
            <a:off x="4621633" y="6288582"/>
            <a:ext cx="1606551" cy="509076"/>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4" descr="Great Network"/>
          <p:cNvPicPr>
            <a:picLocks noChangeAspect="1" noChangeArrowheads="1"/>
          </p:cNvPicPr>
          <p:nvPr userDrawn="1"/>
        </p:nvPicPr>
        <p:blipFill>
          <a:blip r:embed="rId15" cstate="print">
            <a:extLst>
              <a:ext uri="{28A0092B-C50C-407E-A947-70E740481C1C}">
                <a14:useLocalDpi xmlns="" xmlns:a14="http://schemas.microsoft.com/office/drawing/2010/main" val="0"/>
              </a:ext>
            </a:extLst>
          </a:blip>
          <a:srcRect/>
          <a:stretch>
            <a:fillRect/>
          </a:stretch>
        </p:blipFill>
        <p:spPr bwMode="auto">
          <a:xfrm>
            <a:off x="6228184" y="6218277"/>
            <a:ext cx="1003651" cy="579381"/>
          </a:xfrm>
          <a:prstGeom prst="rect">
            <a:avLst/>
          </a:prstGeom>
          <a:noFill/>
          <a:extLst>
            <a:ext uri="{909E8E84-426E-40DD-AFC4-6F175D3DCCD1}">
              <a14:hiddenFill xmlns=""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73" r:id="rId12"/>
  </p:sldLayoutIdLst>
  <p:timing>
    <p:tnLst>
      <p:par>
        <p:cTn id="1" dur="indefinite" restart="never" nodeType="tmRoot"/>
      </p:par>
    </p:tnLst>
  </p:timing>
  <p:hf hdr="0"/>
  <p:txStyles>
    <p:titleStyle>
      <a:lvl1pPr algn="ctr" rtl="0" fontAlgn="base">
        <a:spcBef>
          <a:spcPct val="0"/>
        </a:spcBef>
        <a:spcAft>
          <a:spcPct val="0"/>
        </a:spcAft>
        <a:defRPr sz="3800" kern="1200">
          <a:solidFill>
            <a:schemeClr val="tx2"/>
          </a:solidFill>
          <a:latin typeface="+mj-lt"/>
          <a:ea typeface="+mj-ea"/>
          <a:cs typeface="+mj-cs"/>
        </a:defRPr>
      </a:lvl1pPr>
      <a:lvl2pPr algn="ctr"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4102"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D52E4292-7392-4B79-86C6-6BAA951788DB}" type="slidenum">
              <a:rPr lang="de-DE"/>
              <a:pPr/>
              <a:t>‹#›</a:t>
            </a:fld>
            <a:endParaRPr lang="de-DE"/>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ncbi.nlm.nih.gov/pubmed/20102910" TargetMode="External"/><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hyperlink" Target="http://www.ncbi.nlm.nih.gov/pubmed/2010291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hyperlink" Target="http://www.ncbi.nlm.nih.gov/pubmed/20102910"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emf"/><Relationship Id="rId4" Type="http://schemas.openxmlformats.org/officeDocument/2006/relationships/image" Target="../media/image38.emf"/></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ncbi.nlm.nih.gov/pubmed/20102910" TargetMode="External"/><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hyperlink" Target="http://www.ncbi.nlm.nih.gov/pubmed/20102910"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57.jpeg"/></Relationships>
</file>

<file path=ppt/slides/_rels/slide2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wmf"/><Relationship Id="rId7" Type="http://schemas.openxmlformats.org/officeDocument/2006/relationships/image" Target="../media/image6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1.jpeg"/><Relationship Id="rId11" Type="http://schemas.openxmlformats.org/officeDocument/2006/relationships/image" Target="../media/image66.png"/><Relationship Id="rId5" Type="http://schemas.openxmlformats.org/officeDocument/2006/relationships/image" Target="../media/image60.png"/><Relationship Id="rId10" Type="http://schemas.openxmlformats.org/officeDocument/2006/relationships/image" Target="../media/image65.jpeg"/><Relationship Id="rId4" Type="http://schemas.openxmlformats.org/officeDocument/2006/relationships/image" Target="../media/image59.wmf"/><Relationship Id="rId9" Type="http://schemas.openxmlformats.org/officeDocument/2006/relationships/image" Target="../media/image64.png"/></Relationships>
</file>

<file path=ppt/slides/_rels/slide3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png"/><Relationship Id="rId1" Type="http://schemas.openxmlformats.org/officeDocument/2006/relationships/slideLayout" Target="../slideLayouts/slideLayout6.xml"/><Relationship Id="rId5" Type="http://schemas.openxmlformats.org/officeDocument/2006/relationships/image" Target="../media/image29.jpeg"/><Relationship Id="rId4" Type="http://schemas.openxmlformats.org/officeDocument/2006/relationships/image" Target="../media/image70.jpeg"/></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 Id="rId5" Type="http://schemas.openxmlformats.org/officeDocument/2006/relationships/image" Target="../media/image76.jpeg"/><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6.xml.rels><?xml version="1.0" encoding="UTF-8" standalone="yes"?>
<Relationships xmlns="http://schemas.openxmlformats.org/package/2006/relationships"><Relationship Id="rId3" Type="http://schemas.openxmlformats.org/officeDocument/2006/relationships/package" Target="../embeddings/Microsoft_Office_PowerPoint_Presentation1.pptx"/><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0"/>
            <a:ext cx="9144000" cy="1052736"/>
          </a:xfrm>
          <a:solidFill>
            <a:srgbClr val="0066CC"/>
          </a:solidFill>
        </p:spPr>
        <p:txBody>
          <a:bodyPr/>
          <a:lstStyle/>
          <a:p>
            <a:r>
              <a:rPr lang="en-US" sz="2000" b="1" dirty="0" smtClean="0"/>
              <a:t/>
            </a:r>
            <a:br>
              <a:rPr lang="en-US" sz="2000" b="1" dirty="0" smtClean="0"/>
            </a:br>
            <a:r>
              <a:rPr lang="en-US" sz="2000" b="1" dirty="0" smtClean="0"/>
              <a:t/>
            </a:r>
            <a:br>
              <a:rPr lang="en-US" sz="2000" b="1" dirty="0" smtClean="0"/>
            </a:br>
            <a:endParaRPr lang="de-DE" sz="2800" b="1" dirty="0">
              <a:solidFill>
                <a:schemeClr val="bg1"/>
              </a:solidFill>
              <a:effectLst>
                <a:outerShdw blurRad="38100" dist="38100" dir="2700000" algn="tl">
                  <a:srgbClr val="000000">
                    <a:alpha val="43137"/>
                  </a:srgbClr>
                </a:outerShdw>
              </a:effectLst>
              <a:latin typeface="Calibri" panose="020F0502020204030204" pitchFamily="34" charset="0"/>
            </a:endParaRPr>
          </a:p>
        </p:txBody>
      </p:sp>
      <p:sp>
        <p:nvSpPr>
          <p:cNvPr id="2" name="Rechteck 1"/>
          <p:cNvSpPr/>
          <p:nvPr/>
        </p:nvSpPr>
        <p:spPr>
          <a:xfrm>
            <a:off x="767736" y="4509120"/>
            <a:ext cx="3943259" cy="400110"/>
          </a:xfrm>
          <a:prstGeom prst="rect">
            <a:avLst/>
          </a:prstGeom>
        </p:spPr>
        <p:txBody>
          <a:bodyPr wrap="none">
            <a:spAutoFit/>
          </a:bodyPr>
          <a:lstStyle/>
          <a:p>
            <a:pPr algn="ctr"/>
            <a:r>
              <a:rPr lang="en-US" sz="2000" b="1" dirty="0" smtClean="0">
                <a:latin typeface="Calibri" panose="020F0502020204030204" pitchFamily="34" charset="0"/>
                <a:cs typeface="Calibri" panose="020F0502020204030204" pitchFamily="34" charset="0"/>
              </a:rPr>
              <a:t>Prof. Salvatore Di Somma, MD, PhD</a:t>
            </a:r>
          </a:p>
        </p:txBody>
      </p:sp>
      <p:sp>
        <p:nvSpPr>
          <p:cNvPr id="9" name="CasellaDiTesto 11"/>
          <p:cNvSpPr txBox="1">
            <a:spLocks noChangeArrowheads="1"/>
          </p:cNvSpPr>
          <p:nvPr/>
        </p:nvSpPr>
        <p:spPr bwMode="auto">
          <a:xfrm>
            <a:off x="0" y="4869160"/>
            <a:ext cx="5580111" cy="1200329"/>
          </a:xfrm>
          <a:prstGeom prst="rect">
            <a:avLst/>
          </a:prstGeom>
          <a:solidFill>
            <a:srgbClr val="8A0000"/>
          </a:solidFill>
          <a:ln w="9525">
            <a:noFill/>
            <a:miter lim="800000"/>
            <a:headEnd/>
            <a:tailEnd/>
          </a:ln>
        </p:spPr>
        <p:txBody>
          <a:bodyPr wrap="square">
            <a:spAutoFit/>
          </a:bodyPr>
          <a:lstStyle/>
          <a:p>
            <a:pPr algn="ctr"/>
            <a:r>
              <a:rPr lang="it-IT" b="1" dirty="0" smtClean="0">
                <a:solidFill>
                  <a:schemeClr val="bg1"/>
                </a:solidFill>
                <a:latin typeface="Calibri" pitchFamily="34" charset="0"/>
              </a:rPr>
              <a:t>Head </a:t>
            </a:r>
            <a:r>
              <a:rPr lang="it-IT" b="1" dirty="0" err="1" smtClean="0">
                <a:solidFill>
                  <a:schemeClr val="bg1"/>
                </a:solidFill>
                <a:latin typeface="Calibri" pitchFamily="34" charset="0"/>
              </a:rPr>
              <a:t>Emergency</a:t>
            </a:r>
            <a:r>
              <a:rPr lang="it-IT" b="1" dirty="0" smtClean="0">
                <a:solidFill>
                  <a:schemeClr val="bg1"/>
                </a:solidFill>
                <a:latin typeface="Calibri" pitchFamily="34" charset="0"/>
              </a:rPr>
              <a:t> Medicine Sant’Andrea Hospital</a:t>
            </a:r>
          </a:p>
          <a:p>
            <a:pPr algn="ctr"/>
            <a:r>
              <a:rPr lang="it-IT" b="1" dirty="0" err="1" smtClean="0">
                <a:solidFill>
                  <a:schemeClr val="bg1"/>
                </a:solidFill>
                <a:latin typeface="Calibri" pitchFamily="34" charset="0"/>
              </a:rPr>
              <a:t>Director</a:t>
            </a:r>
            <a:r>
              <a:rPr lang="it-IT" b="1" dirty="0" smtClean="0">
                <a:solidFill>
                  <a:schemeClr val="bg1"/>
                </a:solidFill>
                <a:latin typeface="Calibri" pitchFamily="34" charset="0"/>
              </a:rPr>
              <a:t> </a:t>
            </a:r>
            <a:r>
              <a:rPr lang="it-IT" b="1" dirty="0" err="1" smtClean="0">
                <a:solidFill>
                  <a:schemeClr val="bg1"/>
                </a:solidFill>
                <a:latin typeface="Calibri" pitchFamily="34" charset="0"/>
              </a:rPr>
              <a:t>Postgraduate</a:t>
            </a:r>
            <a:r>
              <a:rPr lang="it-IT" b="1" dirty="0" smtClean="0">
                <a:solidFill>
                  <a:schemeClr val="bg1"/>
                </a:solidFill>
                <a:latin typeface="Calibri" pitchFamily="34" charset="0"/>
              </a:rPr>
              <a:t> </a:t>
            </a:r>
            <a:r>
              <a:rPr lang="it-IT" b="1" dirty="0" err="1" smtClean="0">
                <a:solidFill>
                  <a:schemeClr val="bg1"/>
                </a:solidFill>
                <a:latin typeface="Calibri" pitchFamily="34" charset="0"/>
              </a:rPr>
              <a:t>School</a:t>
            </a:r>
            <a:r>
              <a:rPr lang="it-IT" b="1" dirty="0" smtClean="0">
                <a:solidFill>
                  <a:schemeClr val="bg1"/>
                </a:solidFill>
                <a:latin typeface="Calibri" pitchFamily="34" charset="0"/>
              </a:rPr>
              <a:t> </a:t>
            </a:r>
            <a:r>
              <a:rPr lang="it-IT" b="1" dirty="0" err="1" smtClean="0">
                <a:solidFill>
                  <a:schemeClr val="bg1"/>
                </a:solidFill>
                <a:latin typeface="Calibri" pitchFamily="34" charset="0"/>
              </a:rPr>
              <a:t>of</a:t>
            </a:r>
            <a:r>
              <a:rPr lang="it-IT" b="1" dirty="0" smtClean="0">
                <a:solidFill>
                  <a:schemeClr val="bg1"/>
                </a:solidFill>
                <a:latin typeface="Calibri" pitchFamily="34" charset="0"/>
              </a:rPr>
              <a:t> </a:t>
            </a:r>
            <a:r>
              <a:rPr lang="it-IT" b="1" dirty="0" err="1" smtClean="0">
                <a:solidFill>
                  <a:schemeClr val="bg1"/>
                </a:solidFill>
                <a:latin typeface="Calibri" pitchFamily="34" charset="0"/>
              </a:rPr>
              <a:t>Emergency</a:t>
            </a:r>
            <a:r>
              <a:rPr lang="it-IT" b="1" dirty="0" smtClean="0">
                <a:solidFill>
                  <a:schemeClr val="bg1"/>
                </a:solidFill>
                <a:latin typeface="Calibri" pitchFamily="34" charset="0"/>
              </a:rPr>
              <a:t> Medicine</a:t>
            </a:r>
          </a:p>
          <a:p>
            <a:pPr algn="ctr"/>
            <a:r>
              <a:rPr lang="it-IT" b="1" dirty="0" smtClean="0">
                <a:solidFill>
                  <a:schemeClr val="bg1"/>
                </a:solidFill>
                <a:latin typeface="Calibri" pitchFamily="34" charset="0"/>
              </a:rPr>
              <a:t>Faculty of Medicine and Psycology</a:t>
            </a:r>
          </a:p>
          <a:p>
            <a:pPr algn="ctr"/>
            <a:r>
              <a:rPr lang="it-IT" b="1" dirty="0" smtClean="0">
                <a:solidFill>
                  <a:schemeClr val="bg1"/>
                </a:solidFill>
                <a:latin typeface="Calibri" pitchFamily="34" charset="0"/>
              </a:rPr>
              <a:t>Sapienza </a:t>
            </a:r>
            <a:r>
              <a:rPr lang="it-IT" b="1" dirty="0" err="1" smtClean="0">
                <a:solidFill>
                  <a:schemeClr val="bg1"/>
                </a:solidFill>
                <a:latin typeface="Calibri" pitchFamily="34" charset="0"/>
              </a:rPr>
              <a:t>University</a:t>
            </a:r>
            <a:r>
              <a:rPr lang="it-IT" b="1" dirty="0" smtClean="0">
                <a:solidFill>
                  <a:schemeClr val="bg1"/>
                </a:solidFill>
                <a:latin typeface="Calibri" pitchFamily="34" charset="0"/>
              </a:rPr>
              <a:t> </a:t>
            </a:r>
            <a:r>
              <a:rPr lang="it-IT" b="1" dirty="0" err="1" smtClean="0">
                <a:solidFill>
                  <a:schemeClr val="bg1"/>
                </a:solidFill>
                <a:latin typeface="Calibri" pitchFamily="34" charset="0"/>
              </a:rPr>
              <a:t>of</a:t>
            </a:r>
            <a:r>
              <a:rPr lang="it-IT" b="1" dirty="0" smtClean="0">
                <a:solidFill>
                  <a:schemeClr val="bg1"/>
                </a:solidFill>
                <a:latin typeface="Calibri" pitchFamily="34" charset="0"/>
              </a:rPr>
              <a:t> </a:t>
            </a:r>
            <a:r>
              <a:rPr lang="it-IT" b="1" dirty="0" err="1" smtClean="0">
                <a:solidFill>
                  <a:schemeClr val="bg1"/>
                </a:solidFill>
                <a:latin typeface="Calibri" pitchFamily="34" charset="0"/>
              </a:rPr>
              <a:t>Rome</a:t>
            </a:r>
            <a:r>
              <a:rPr lang="it-IT" b="1" dirty="0" smtClean="0">
                <a:solidFill>
                  <a:schemeClr val="bg1"/>
                </a:solidFill>
                <a:latin typeface="Calibri" pitchFamily="34" charset="0"/>
              </a:rPr>
              <a:t> ,Italy</a:t>
            </a:r>
            <a:endParaRPr lang="it-IT" b="1" dirty="0">
              <a:solidFill>
                <a:schemeClr val="bg1"/>
              </a:solidFill>
              <a:latin typeface="Calibri" pitchFamily="34" charset="0"/>
            </a:endParaRPr>
          </a:p>
        </p:txBody>
      </p:sp>
      <p:pic>
        <p:nvPicPr>
          <p:cNvPr id="12" name="Picture 2" descr="D:\Documents\GREAT\AISC\Comunicazione\Logo\AISC CMYK.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t="22388" b="19221"/>
          <a:stretch/>
        </p:blipFill>
        <p:spPr bwMode="auto">
          <a:xfrm>
            <a:off x="0" y="6080026"/>
            <a:ext cx="1332352" cy="777974"/>
          </a:xfrm>
          <a:prstGeom prst="rect">
            <a:avLst/>
          </a:prstGeom>
          <a:noFill/>
          <a:extLst>
            <a:ext uri="{909E8E84-426E-40DD-AFC4-6F175D3DCCD1}">
              <a14:hiddenFill xmlns=""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cstate="print"/>
          <a:srcRect/>
          <a:stretch>
            <a:fillRect/>
          </a:stretch>
        </p:blipFill>
        <p:spPr bwMode="auto">
          <a:xfrm>
            <a:off x="0" y="1628800"/>
            <a:ext cx="5601369" cy="2843295"/>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0" y="1037281"/>
            <a:ext cx="5580112" cy="574423"/>
          </a:xfrm>
          <a:prstGeom prst="rect">
            <a:avLst/>
          </a:prstGeom>
          <a:noFill/>
          <a:ln w="9525">
            <a:noFill/>
            <a:miter lim="800000"/>
            <a:headEnd/>
            <a:tailEnd/>
          </a:ln>
        </p:spPr>
      </p:pic>
      <p:sp>
        <p:nvSpPr>
          <p:cNvPr id="14" name="CasellaDiTesto 13"/>
          <p:cNvSpPr txBox="1"/>
          <p:nvPr/>
        </p:nvSpPr>
        <p:spPr>
          <a:xfrm>
            <a:off x="0" y="1"/>
            <a:ext cx="9144000" cy="954107"/>
          </a:xfrm>
          <a:prstGeom prst="rect">
            <a:avLst/>
          </a:prstGeom>
          <a:solidFill>
            <a:srgbClr val="0070C0"/>
          </a:solidFill>
        </p:spPr>
        <p:txBody>
          <a:bodyPr wrap="square" rtlCol="0">
            <a:spAutoFit/>
          </a:bodyPr>
          <a:lstStyle/>
          <a:p>
            <a:pPr algn="ctr"/>
            <a:r>
              <a:rPr lang="it-IT" sz="2800" b="1" dirty="0" smtClean="0">
                <a:solidFill>
                  <a:srgbClr val="FFC000"/>
                </a:solidFill>
              </a:rPr>
              <a:t>Gestione del paziente cardiologico a bordo</a:t>
            </a:r>
          </a:p>
          <a:p>
            <a:pPr algn="ctr"/>
            <a:r>
              <a:rPr lang="it-IT" sz="2800" b="1" dirty="0" smtClean="0">
                <a:solidFill>
                  <a:srgbClr val="FFC000"/>
                </a:solidFill>
              </a:rPr>
              <a:t>delle navi da crociera e traghetto</a:t>
            </a:r>
            <a:endParaRPr lang="it-IT" sz="2800" b="1" dirty="0">
              <a:solidFill>
                <a:srgbClr val="FFC000"/>
              </a:solidFill>
            </a:endParaRPr>
          </a:p>
        </p:txBody>
      </p:sp>
      <p:pic>
        <p:nvPicPr>
          <p:cNvPr id="23553" name="Picture 1"/>
          <p:cNvPicPr>
            <a:picLocks noChangeAspect="1" noChangeArrowheads="1"/>
          </p:cNvPicPr>
          <p:nvPr/>
        </p:nvPicPr>
        <p:blipFill>
          <a:blip r:embed="rId6" cstate="print"/>
          <a:srcRect/>
          <a:stretch>
            <a:fillRect/>
          </a:stretch>
        </p:blipFill>
        <p:spPr bwMode="auto">
          <a:xfrm>
            <a:off x="5753030" y="4077072"/>
            <a:ext cx="3390970" cy="2052066"/>
          </a:xfrm>
          <a:prstGeom prst="rect">
            <a:avLst/>
          </a:prstGeom>
          <a:noFill/>
          <a:ln w="9525">
            <a:noFill/>
            <a:miter lim="800000"/>
            <a:headEnd/>
            <a:tailEnd/>
          </a:ln>
        </p:spPr>
      </p:pic>
      <p:pic>
        <p:nvPicPr>
          <p:cNvPr id="23554" name="Picture 2"/>
          <p:cNvPicPr>
            <a:picLocks noChangeAspect="1" noChangeArrowheads="1"/>
          </p:cNvPicPr>
          <p:nvPr/>
        </p:nvPicPr>
        <p:blipFill>
          <a:blip r:embed="rId7" cstate="print"/>
          <a:srcRect/>
          <a:stretch>
            <a:fillRect/>
          </a:stretch>
        </p:blipFill>
        <p:spPr bwMode="auto">
          <a:xfrm>
            <a:off x="5868144" y="1700808"/>
            <a:ext cx="3142571" cy="1656184"/>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2" cstate="print"/>
          <a:srcRect/>
          <a:stretch>
            <a:fillRect/>
          </a:stretch>
        </p:blipFill>
        <p:spPr bwMode="auto">
          <a:xfrm>
            <a:off x="683568" y="0"/>
            <a:ext cx="7953375" cy="3143250"/>
          </a:xfrm>
          <a:prstGeom prst="rect">
            <a:avLst/>
          </a:prstGeom>
          <a:noFill/>
          <a:ln w="9525">
            <a:noFill/>
            <a:miter lim="800000"/>
            <a:headEnd/>
            <a:tailEnd/>
          </a:ln>
        </p:spPr>
      </p:pic>
      <p:pic>
        <p:nvPicPr>
          <p:cNvPr id="71683" name="Picture 3"/>
          <p:cNvPicPr>
            <a:picLocks noChangeAspect="1" noChangeArrowheads="1"/>
          </p:cNvPicPr>
          <p:nvPr/>
        </p:nvPicPr>
        <p:blipFill>
          <a:blip r:embed="rId3" cstate="print"/>
          <a:srcRect/>
          <a:stretch>
            <a:fillRect/>
          </a:stretch>
        </p:blipFill>
        <p:spPr bwMode="auto">
          <a:xfrm>
            <a:off x="0" y="3429000"/>
            <a:ext cx="9144000" cy="1110134"/>
          </a:xfrm>
          <a:prstGeom prst="rect">
            <a:avLst/>
          </a:prstGeom>
          <a:noFill/>
          <a:ln w="9525">
            <a:noFill/>
            <a:miter lim="800000"/>
            <a:headEnd/>
            <a:tailEnd/>
          </a:ln>
        </p:spPr>
      </p:pic>
      <p:pic>
        <p:nvPicPr>
          <p:cNvPr id="71684" name="Picture 4"/>
          <p:cNvPicPr>
            <a:picLocks noChangeAspect="1" noChangeArrowheads="1"/>
          </p:cNvPicPr>
          <p:nvPr/>
        </p:nvPicPr>
        <p:blipFill>
          <a:blip r:embed="rId4" cstate="print"/>
          <a:srcRect/>
          <a:stretch>
            <a:fillRect/>
          </a:stretch>
        </p:blipFill>
        <p:spPr bwMode="auto">
          <a:xfrm>
            <a:off x="-38458" y="4653136"/>
            <a:ext cx="9182458" cy="1617862"/>
          </a:xfrm>
          <a:prstGeom prst="rect">
            <a:avLst/>
          </a:prstGeom>
          <a:noFill/>
          <a:ln w="9525">
            <a:noFill/>
            <a:miter lim="800000"/>
            <a:headEnd/>
            <a:tailEnd/>
          </a:ln>
        </p:spPr>
      </p:pic>
      <p:cxnSp>
        <p:nvCxnSpPr>
          <p:cNvPr id="5" name="Connettore 1 10"/>
          <p:cNvCxnSpPr>
            <a:cxnSpLocks noChangeShapeType="1"/>
          </p:cNvCxnSpPr>
          <p:nvPr/>
        </p:nvCxnSpPr>
        <p:spPr bwMode="auto">
          <a:xfrm>
            <a:off x="1115616" y="3933056"/>
            <a:ext cx="7776864" cy="0"/>
          </a:xfrm>
          <a:prstGeom prst="line">
            <a:avLst/>
          </a:prstGeom>
          <a:noFill/>
          <a:ln w="57150" algn="ctr">
            <a:solidFill>
              <a:srgbClr val="FF0000"/>
            </a:solidFill>
            <a:round/>
            <a:headEnd/>
            <a:tailEnd/>
          </a:ln>
        </p:spPr>
      </p:cxnSp>
      <p:cxnSp>
        <p:nvCxnSpPr>
          <p:cNvPr id="7" name="Connettore 1 10"/>
          <p:cNvCxnSpPr>
            <a:cxnSpLocks noChangeShapeType="1"/>
          </p:cNvCxnSpPr>
          <p:nvPr/>
        </p:nvCxnSpPr>
        <p:spPr bwMode="auto">
          <a:xfrm>
            <a:off x="0" y="4221088"/>
            <a:ext cx="1219200" cy="1588"/>
          </a:xfrm>
          <a:prstGeom prst="line">
            <a:avLst/>
          </a:prstGeom>
          <a:noFill/>
          <a:ln w="57150" algn="ctr">
            <a:solidFill>
              <a:srgbClr val="FF0000"/>
            </a:solidFill>
            <a:round/>
            <a:headEnd/>
            <a:tailEnd/>
          </a:ln>
        </p:spPr>
      </p:cxnSp>
      <p:pic>
        <p:nvPicPr>
          <p:cNvPr id="8" name="Picture 3" descr="G:\DOLORE TORACICO IN NAVE\Immagini\commerciale.jpg"/>
          <p:cNvPicPr>
            <a:picLocks noChangeAspect="1" noChangeArrowheads="1"/>
          </p:cNvPicPr>
          <p:nvPr/>
        </p:nvPicPr>
        <p:blipFill>
          <a:blip r:embed="rId5" cstate="print"/>
          <a:srcRect/>
          <a:stretch>
            <a:fillRect/>
          </a:stretch>
        </p:blipFill>
        <p:spPr bwMode="auto">
          <a:xfrm>
            <a:off x="251520" y="404664"/>
            <a:ext cx="1066800" cy="1362075"/>
          </a:xfrm>
          <a:prstGeom prst="rect">
            <a:avLst/>
          </a:prstGeom>
          <a:noFill/>
          <a:ln w="9525">
            <a:noFill/>
            <a:miter lim="800000"/>
            <a:headEnd/>
            <a:tailEnd/>
          </a:ln>
        </p:spPr>
      </p:pic>
      <p:cxnSp>
        <p:nvCxnSpPr>
          <p:cNvPr id="9" name="Connettore 1 10"/>
          <p:cNvCxnSpPr>
            <a:cxnSpLocks noChangeShapeType="1"/>
          </p:cNvCxnSpPr>
          <p:nvPr/>
        </p:nvCxnSpPr>
        <p:spPr bwMode="auto">
          <a:xfrm>
            <a:off x="179512" y="5805264"/>
            <a:ext cx="8964488" cy="0"/>
          </a:xfrm>
          <a:prstGeom prst="line">
            <a:avLst/>
          </a:prstGeom>
          <a:noFill/>
          <a:ln w="57150" algn="ctr">
            <a:solidFill>
              <a:srgbClr val="FF0000"/>
            </a:solidFill>
            <a:round/>
            <a:headEnd/>
            <a:tailEnd/>
          </a:ln>
        </p:spPr>
      </p:cxnSp>
      <p:cxnSp>
        <p:nvCxnSpPr>
          <p:cNvPr id="11" name="Connettore 1 10"/>
          <p:cNvCxnSpPr>
            <a:cxnSpLocks noChangeShapeType="1"/>
          </p:cNvCxnSpPr>
          <p:nvPr/>
        </p:nvCxnSpPr>
        <p:spPr bwMode="auto">
          <a:xfrm>
            <a:off x="0" y="6165304"/>
            <a:ext cx="3131840" cy="0"/>
          </a:xfrm>
          <a:prstGeom prst="line">
            <a:avLst/>
          </a:prstGeom>
          <a:noFill/>
          <a:ln w="57150" algn="ctr">
            <a:solidFill>
              <a:srgbClr val="FF0000"/>
            </a:solidFill>
            <a:round/>
            <a:headEnd/>
            <a:tailEnd/>
          </a:ln>
        </p:spPr>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title"/>
          </p:nvPr>
        </p:nvSpPr>
        <p:spPr>
          <a:xfrm>
            <a:off x="0" y="274638"/>
            <a:ext cx="9144000" cy="922114"/>
          </a:xfrm>
        </p:spPr>
        <p:txBody>
          <a:bodyPr/>
          <a:lstStyle/>
          <a:p>
            <a:pPr eaLnBrk="1" hangingPunct="1"/>
            <a:r>
              <a:rPr lang="it-IT" sz="2400" b="1" dirty="0" err="1" smtClean="0">
                <a:latin typeface="Calibri" pitchFamily="34" charset="0"/>
              </a:rPr>
              <a:t>Frequencies</a:t>
            </a:r>
            <a:r>
              <a:rPr lang="it-IT" sz="2400" b="1" dirty="0" smtClean="0">
                <a:latin typeface="Calibri" pitchFamily="34" charset="0"/>
              </a:rPr>
              <a:t> (%) </a:t>
            </a:r>
            <a:r>
              <a:rPr lang="it-IT" sz="2400" b="1" dirty="0" err="1" smtClean="0">
                <a:latin typeface="Calibri" pitchFamily="34" charset="0"/>
              </a:rPr>
              <a:t>of</a:t>
            </a:r>
            <a:r>
              <a:rPr lang="it-IT" sz="2400" b="1" dirty="0" smtClean="0">
                <a:latin typeface="Calibri" pitchFamily="34" charset="0"/>
              </a:rPr>
              <a:t> </a:t>
            </a:r>
            <a:r>
              <a:rPr lang="it-IT" sz="2400" b="1" dirty="0" err="1" smtClean="0">
                <a:latin typeface="Calibri" pitchFamily="34" charset="0"/>
              </a:rPr>
              <a:t>serious</a:t>
            </a:r>
            <a:r>
              <a:rPr lang="it-IT" sz="2400" b="1" dirty="0" smtClean="0">
                <a:latin typeface="Calibri" pitchFamily="34" charset="0"/>
              </a:rPr>
              <a:t> </a:t>
            </a:r>
            <a:r>
              <a:rPr lang="it-IT" sz="2400" b="1" dirty="0" err="1" smtClean="0">
                <a:latin typeface="Calibri" pitchFamily="34" charset="0"/>
              </a:rPr>
              <a:t>medical</a:t>
            </a:r>
            <a:r>
              <a:rPr lang="it-IT" sz="2400" b="1" dirty="0" smtClean="0">
                <a:latin typeface="Calibri" pitchFamily="34" charset="0"/>
              </a:rPr>
              <a:t> </a:t>
            </a:r>
            <a:r>
              <a:rPr lang="it-IT" sz="2400" b="1" dirty="0" err="1" smtClean="0">
                <a:latin typeface="Calibri" pitchFamily="34" charset="0"/>
              </a:rPr>
              <a:t>emergencies</a:t>
            </a:r>
            <a:r>
              <a:rPr lang="it-IT" sz="2400" b="1" dirty="0" smtClean="0">
                <a:latin typeface="Calibri" pitchFamily="34" charset="0"/>
              </a:rPr>
              <a:t> in </a:t>
            </a:r>
            <a:r>
              <a:rPr lang="it-IT" sz="2400" b="1" dirty="0" err="1" smtClean="0">
                <a:latin typeface="Calibri" pitchFamily="34" charset="0"/>
              </a:rPr>
              <a:t>all</a:t>
            </a:r>
            <a:r>
              <a:rPr lang="it-IT" sz="2400" b="1" dirty="0" smtClean="0">
                <a:latin typeface="Calibri" pitchFamily="34" charset="0"/>
              </a:rPr>
              <a:t> </a:t>
            </a:r>
            <a:r>
              <a:rPr lang="it-IT" sz="2400" b="1" dirty="0" err="1" smtClean="0">
                <a:latin typeface="Calibri" pitchFamily="34" charset="0"/>
              </a:rPr>
              <a:t>types</a:t>
            </a:r>
            <a:r>
              <a:rPr lang="it-IT" sz="2400" b="1" dirty="0" smtClean="0">
                <a:latin typeface="Calibri" pitchFamily="34" charset="0"/>
              </a:rPr>
              <a:t> </a:t>
            </a:r>
            <a:r>
              <a:rPr lang="it-IT" sz="2400" b="1" dirty="0" err="1" smtClean="0">
                <a:latin typeface="Calibri" pitchFamily="34" charset="0"/>
              </a:rPr>
              <a:t>of</a:t>
            </a:r>
            <a:r>
              <a:rPr lang="it-IT" sz="2400" b="1" dirty="0" smtClean="0">
                <a:latin typeface="Calibri" pitchFamily="34" charset="0"/>
              </a:rPr>
              <a:t> </a:t>
            </a:r>
            <a:r>
              <a:rPr lang="it-IT" sz="2400" b="1" dirty="0" err="1" smtClean="0">
                <a:latin typeface="Calibri" pitchFamily="34" charset="0"/>
              </a:rPr>
              <a:t>vessels</a:t>
            </a:r>
            <a:endParaRPr lang="it-IT" sz="2400" b="1" dirty="0" smtClean="0">
              <a:latin typeface="Calibri" pitchFamily="34" charset="0"/>
            </a:endParaRPr>
          </a:p>
        </p:txBody>
      </p:sp>
      <p:pic>
        <p:nvPicPr>
          <p:cNvPr id="4100" name="Picture 4"/>
          <p:cNvPicPr>
            <a:picLocks noChangeAspect="1" noChangeArrowheads="1"/>
          </p:cNvPicPr>
          <p:nvPr/>
        </p:nvPicPr>
        <p:blipFill>
          <a:blip r:embed="rId2" cstate="print"/>
          <a:srcRect/>
          <a:stretch>
            <a:fillRect/>
          </a:stretch>
        </p:blipFill>
        <p:spPr bwMode="auto">
          <a:xfrm>
            <a:off x="1595438" y="1676400"/>
            <a:ext cx="5872162" cy="4048125"/>
          </a:xfrm>
          <a:prstGeom prst="rect">
            <a:avLst/>
          </a:prstGeom>
          <a:noFill/>
          <a:ln w="9525">
            <a:noFill/>
            <a:miter lim="800000"/>
            <a:headEnd/>
            <a:tailEnd/>
          </a:ln>
        </p:spPr>
      </p:pic>
      <p:sp>
        <p:nvSpPr>
          <p:cNvPr id="4101" name="CasellaDiTesto 8"/>
          <p:cNvSpPr txBox="1">
            <a:spLocks noChangeArrowheads="1"/>
          </p:cNvSpPr>
          <p:nvPr/>
        </p:nvSpPr>
        <p:spPr bwMode="auto">
          <a:xfrm>
            <a:off x="0" y="5877272"/>
            <a:ext cx="9144000" cy="584775"/>
          </a:xfrm>
          <a:prstGeom prst="rect">
            <a:avLst/>
          </a:prstGeom>
          <a:noFill/>
          <a:ln w="9525">
            <a:noFill/>
            <a:miter lim="800000"/>
            <a:headEnd/>
            <a:tailEnd/>
          </a:ln>
        </p:spPr>
        <p:txBody>
          <a:bodyPr wrap="square">
            <a:spAutoFit/>
          </a:bodyPr>
          <a:lstStyle/>
          <a:p>
            <a:r>
              <a:rPr lang="en-US" sz="1600" b="1" dirty="0">
                <a:latin typeface="Calibri" pitchFamily="34" charset="0"/>
              </a:rPr>
              <a:t>Oldenburg et al.</a:t>
            </a:r>
            <a:r>
              <a:rPr lang="en-US" sz="1600" dirty="0">
                <a:latin typeface="Calibri" pitchFamily="34" charset="0"/>
              </a:rPr>
              <a:t> Nautical officers at sea: emergency experience and need for medical </a:t>
            </a:r>
            <a:r>
              <a:rPr lang="en-US" sz="1600" dirty="0" smtClean="0">
                <a:latin typeface="Calibri" pitchFamily="34" charset="0"/>
              </a:rPr>
              <a:t>training</a:t>
            </a:r>
          </a:p>
          <a:p>
            <a:r>
              <a:rPr lang="en-US" sz="1600" b="1" dirty="0" smtClean="0">
                <a:latin typeface="Calibri" pitchFamily="34" charset="0"/>
              </a:rPr>
              <a:t> </a:t>
            </a:r>
            <a:r>
              <a:rPr lang="en-US" sz="1600" i="1" dirty="0">
                <a:latin typeface="Calibri" pitchFamily="34" charset="0"/>
              </a:rPr>
              <a:t>Journal of Occupational Medicine and Toxicology 2014, 9:19</a:t>
            </a:r>
          </a:p>
        </p:txBody>
      </p:sp>
      <p:sp>
        <p:nvSpPr>
          <p:cNvPr id="5" name="Ovale 4"/>
          <p:cNvSpPr/>
          <p:nvPr/>
        </p:nvSpPr>
        <p:spPr>
          <a:xfrm>
            <a:off x="4427984" y="4725144"/>
            <a:ext cx="1512168" cy="108012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olo 1"/>
          <p:cNvSpPr>
            <a:spLocks noGrp="1"/>
          </p:cNvSpPr>
          <p:nvPr>
            <p:ph type="title"/>
          </p:nvPr>
        </p:nvSpPr>
        <p:spPr>
          <a:xfrm>
            <a:off x="0" y="0"/>
            <a:ext cx="9144000" cy="1143000"/>
          </a:xfrm>
        </p:spPr>
        <p:txBody>
          <a:bodyPr/>
          <a:lstStyle/>
          <a:p>
            <a:pPr eaLnBrk="1" hangingPunct="1"/>
            <a:r>
              <a:rPr lang="it-IT" sz="2000" b="1" dirty="0" err="1" smtClean="0">
                <a:latin typeface="Calibri" pitchFamily="34" charset="0"/>
              </a:rPr>
              <a:t>Occurrence</a:t>
            </a:r>
            <a:r>
              <a:rPr lang="it-IT" sz="2000" b="1" dirty="0" smtClean="0">
                <a:latin typeface="Calibri" pitchFamily="34" charset="0"/>
              </a:rPr>
              <a:t> </a:t>
            </a:r>
            <a:r>
              <a:rPr lang="it-IT" sz="2000" b="1" dirty="0" err="1" smtClean="0">
                <a:latin typeface="Calibri" pitchFamily="34" charset="0"/>
              </a:rPr>
              <a:t>of</a:t>
            </a:r>
            <a:r>
              <a:rPr lang="it-IT" sz="2000" b="1" dirty="0" smtClean="0">
                <a:latin typeface="Calibri" pitchFamily="34" charset="0"/>
              </a:rPr>
              <a:t> </a:t>
            </a:r>
            <a:r>
              <a:rPr lang="it-IT" sz="2000" b="1" dirty="0" err="1" smtClean="0">
                <a:latin typeface="Calibri" pitchFamily="34" charset="0"/>
              </a:rPr>
              <a:t>serious</a:t>
            </a:r>
            <a:r>
              <a:rPr lang="it-IT" sz="2000" b="1" dirty="0" smtClean="0">
                <a:latin typeface="Calibri" pitchFamily="34" charset="0"/>
              </a:rPr>
              <a:t> </a:t>
            </a:r>
            <a:r>
              <a:rPr lang="it-IT" sz="2000" b="1" dirty="0" err="1" smtClean="0">
                <a:latin typeface="Calibri" pitchFamily="34" charset="0"/>
              </a:rPr>
              <a:t>medical</a:t>
            </a:r>
            <a:r>
              <a:rPr lang="it-IT" sz="2000" b="1" dirty="0" smtClean="0">
                <a:latin typeface="Calibri" pitchFamily="34" charset="0"/>
              </a:rPr>
              <a:t> </a:t>
            </a:r>
            <a:r>
              <a:rPr lang="it-IT" sz="2000" b="1" dirty="0" err="1" smtClean="0">
                <a:latin typeface="Calibri" pitchFamily="34" charset="0"/>
              </a:rPr>
              <a:t>emergencies</a:t>
            </a:r>
            <a:r>
              <a:rPr lang="it-IT" sz="2000" b="1" dirty="0" smtClean="0">
                <a:latin typeface="Calibri" pitchFamily="34" charset="0"/>
              </a:rPr>
              <a:t> in </a:t>
            </a:r>
            <a:r>
              <a:rPr lang="it-IT" sz="2000" b="1" dirty="0" err="1" smtClean="0">
                <a:latin typeface="Calibri" pitchFamily="34" charset="0"/>
              </a:rPr>
              <a:t>respect</a:t>
            </a:r>
            <a:r>
              <a:rPr lang="it-IT" sz="2000" b="1" dirty="0" smtClean="0">
                <a:latin typeface="Calibri" pitchFamily="34" charset="0"/>
              </a:rPr>
              <a:t> </a:t>
            </a:r>
            <a:r>
              <a:rPr lang="it-IT" sz="2000" b="1" dirty="0" err="1" smtClean="0">
                <a:latin typeface="Calibri" pitchFamily="34" charset="0"/>
              </a:rPr>
              <a:t>of</a:t>
            </a:r>
            <a:r>
              <a:rPr lang="it-IT" sz="2000" b="1" dirty="0" smtClean="0">
                <a:latin typeface="Calibri" pitchFamily="34" charset="0"/>
              </a:rPr>
              <a:t> the vessel </a:t>
            </a:r>
            <a:r>
              <a:rPr lang="it-IT" sz="2000" b="1" dirty="0" err="1" smtClean="0">
                <a:latin typeface="Calibri" pitchFamily="34" charset="0"/>
              </a:rPr>
              <a:t>type</a:t>
            </a:r>
            <a:endParaRPr lang="it-IT" sz="2000" b="1" dirty="0" smtClean="0">
              <a:latin typeface="Calibri" pitchFamily="34" charset="0"/>
            </a:endParaRPr>
          </a:p>
        </p:txBody>
      </p:sp>
      <p:pic>
        <p:nvPicPr>
          <p:cNvPr id="5123" name="Picture 2"/>
          <p:cNvPicPr>
            <a:picLocks noGrp="1" noChangeAspect="1" noChangeArrowheads="1"/>
          </p:cNvPicPr>
          <p:nvPr>
            <p:ph idx="1"/>
          </p:nvPr>
        </p:nvPicPr>
        <p:blipFill>
          <a:blip r:embed="rId2" cstate="print"/>
          <a:srcRect/>
          <a:stretch>
            <a:fillRect/>
          </a:stretch>
        </p:blipFill>
        <p:spPr>
          <a:xfrm>
            <a:off x="152400" y="1600200"/>
            <a:ext cx="8894763" cy="2655888"/>
          </a:xfrm>
          <a:noFill/>
        </p:spPr>
      </p:pic>
      <p:cxnSp>
        <p:nvCxnSpPr>
          <p:cNvPr id="5124" name="Connettore 1 10"/>
          <p:cNvCxnSpPr>
            <a:cxnSpLocks noChangeShapeType="1"/>
          </p:cNvCxnSpPr>
          <p:nvPr/>
        </p:nvCxnSpPr>
        <p:spPr bwMode="auto">
          <a:xfrm>
            <a:off x="152400" y="2895600"/>
            <a:ext cx="1219200" cy="1588"/>
          </a:xfrm>
          <a:prstGeom prst="line">
            <a:avLst/>
          </a:prstGeom>
          <a:noFill/>
          <a:ln w="34925" algn="ctr">
            <a:solidFill>
              <a:srgbClr val="FF0000"/>
            </a:solidFill>
            <a:round/>
            <a:headEnd/>
            <a:tailEnd/>
          </a:ln>
        </p:spPr>
      </p:cxnSp>
      <p:cxnSp>
        <p:nvCxnSpPr>
          <p:cNvPr id="5125" name="Connettore 1 11"/>
          <p:cNvCxnSpPr>
            <a:cxnSpLocks noChangeShapeType="1"/>
          </p:cNvCxnSpPr>
          <p:nvPr/>
        </p:nvCxnSpPr>
        <p:spPr bwMode="auto">
          <a:xfrm>
            <a:off x="6705600" y="2894013"/>
            <a:ext cx="762000" cy="1587"/>
          </a:xfrm>
          <a:prstGeom prst="line">
            <a:avLst/>
          </a:prstGeom>
          <a:noFill/>
          <a:ln w="34925" algn="ctr">
            <a:solidFill>
              <a:srgbClr val="FF0000"/>
            </a:solidFill>
            <a:round/>
            <a:headEnd/>
            <a:tailEnd/>
          </a:ln>
        </p:spPr>
      </p:cxnSp>
      <p:sp>
        <p:nvSpPr>
          <p:cNvPr id="5126" name="CasellaDiTesto 16"/>
          <p:cNvSpPr txBox="1">
            <a:spLocks noChangeArrowheads="1"/>
          </p:cNvSpPr>
          <p:nvPr/>
        </p:nvSpPr>
        <p:spPr bwMode="auto">
          <a:xfrm>
            <a:off x="0" y="6021288"/>
            <a:ext cx="7772400" cy="523220"/>
          </a:xfrm>
          <a:prstGeom prst="rect">
            <a:avLst/>
          </a:prstGeom>
          <a:noFill/>
          <a:ln w="9525">
            <a:noFill/>
            <a:miter lim="800000"/>
            <a:headEnd/>
            <a:tailEnd/>
          </a:ln>
        </p:spPr>
        <p:txBody>
          <a:bodyPr>
            <a:spAutoFit/>
          </a:bodyPr>
          <a:lstStyle/>
          <a:p>
            <a:r>
              <a:rPr lang="en-US" sz="1400" b="1" dirty="0">
                <a:latin typeface="Calibri" pitchFamily="34" charset="0"/>
              </a:rPr>
              <a:t>Oldenburg et al.</a:t>
            </a:r>
            <a:r>
              <a:rPr lang="en-US" sz="1400" dirty="0">
                <a:latin typeface="Calibri" pitchFamily="34" charset="0"/>
              </a:rPr>
              <a:t> Nautical officers at sea: emergency experience and need for medical training</a:t>
            </a:r>
            <a:r>
              <a:rPr lang="en-US" sz="1400" b="1" dirty="0">
                <a:latin typeface="Calibri" pitchFamily="34" charset="0"/>
              </a:rPr>
              <a:t> </a:t>
            </a:r>
            <a:endParaRPr lang="en-US" sz="1400" b="1" dirty="0" smtClean="0">
              <a:latin typeface="Calibri" pitchFamily="34" charset="0"/>
            </a:endParaRPr>
          </a:p>
          <a:p>
            <a:r>
              <a:rPr lang="en-US" sz="1400" i="1" dirty="0" smtClean="0">
                <a:latin typeface="Calibri" pitchFamily="34" charset="0"/>
              </a:rPr>
              <a:t>Journal </a:t>
            </a:r>
            <a:r>
              <a:rPr lang="en-US" sz="1400" i="1" dirty="0">
                <a:latin typeface="Calibri" pitchFamily="34" charset="0"/>
              </a:rPr>
              <a:t>of Occupational Medicine and Toxicology 2014, 9:19</a:t>
            </a:r>
          </a:p>
        </p:txBody>
      </p:sp>
      <p:sp>
        <p:nvSpPr>
          <p:cNvPr id="8" name="Ovale 7"/>
          <p:cNvSpPr/>
          <p:nvPr/>
        </p:nvSpPr>
        <p:spPr>
          <a:xfrm>
            <a:off x="6372200" y="1196752"/>
            <a:ext cx="1512168" cy="108012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srcRect/>
          <a:stretch>
            <a:fillRect/>
          </a:stretch>
        </p:blipFill>
        <p:spPr bwMode="auto">
          <a:xfrm>
            <a:off x="1115616" y="0"/>
            <a:ext cx="6552728" cy="969686"/>
          </a:xfrm>
          <a:prstGeom prst="rect">
            <a:avLst/>
          </a:prstGeom>
          <a:noFill/>
          <a:ln w="9525">
            <a:noFill/>
            <a:miter lim="800000"/>
            <a:headEnd/>
            <a:tailEnd/>
          </a:ln>
        </p:spPr>
      </p:pic>
      <p:sp>
        <p:nvSpPr>
          <p:cNvPr id="21507" name="CasellaDiTesto 4"/>
          <p:cNvSpPr txBox="1">
            <a:spLocks noChangeArrowheads="1"/>
          </p:cNvSpPr>
          <p:nvPr/>
        </p:nvSpPr>
        <p:spPr bwMode="auto">
          <a:xfrm>
            <a:off x="0" y="6237312"/>
            <a:ext cx="3840163" cy="369888"/>
          </a:xfrm>
          <a:prstGeom prst="rect">
            <a:avLst/>
          </a:prstGeom>
          <a:noFill/>
          <a:ln w="22225">
            <a:solidFill>
              <a:srgbClr val="002060"/>
            </a:solidFill>
            <a:miter lim="800000"/>
            <a:headEnd/>
            <a:tailEnd/>
          </a:ln>
        </p:spPr>
        <p:txBody>
          <a:bodyPr wrap="none">
            <a:spAutoFit/>
          </a:bodyPr>
          <a:lstStyle/>
          <a:p>
            <a:r>
              <a:rPr lang="en-US" dirty="0">
                <a:latin typeface="Calibri" pitchFamily="34" charset="0"/>
                <a:hlinkClick r:id="rId3" tooltip="The American journal of cardiology."/>
              </a:rPr>
              <a:t>Am J </a:t>
            </a:r>
            <a:r>
              <a:rPr lang="en-US" dirty="0" err="1">
                <a:latin typeface="Calibri" pitchFamily="34" charset="0"/>
                <a:hlinkClick r:id="rId3" tooltip="The American journal of cardiology."/>
              </a:rPr>
              <a:t>Cardiol</a:t>
            </a:r>
            <a:r>
              <a:rPr lang="en-US" dirty="0">
                <a:latin typeface="Calibri" pitchFamily="34" charset="0"/>
                <a:hlinkClick r:id="rId3" tooltip="The American journal of cardiology."/>
              </a:rPr>
              <a:t>.</a:t>
            </a:r>
            <a:r>
              <a:rPr lang="en-US" dirty="0">
                <a:latin typeface="Calibri" pitchFamily="34" charset="0"/>
              </a:rPr>
              <a:t> 2010 Jan 15;105(2):153-7</a:t>
            </a:r>
            <a:endParaRPr lang="it-IT" dirty="0">
              <a:latin typeface="Calibri" pitchFamily="34" charset="0"/>
            </a:endParaRPr>
          </a:p>
        </p:txBody>
      </p:sp>
      <p:sp>
        <p:nvSpPr>
          <p:cNvPr id="21508" name="CasellaDiTesto 5"/>
          <p:cNvSpPr txBox="1">
            <a:spLocks noChangeArrowheads="1"/>
          </p:cNvSpPr>
          <p:nvPr/>
        </p:nvSpPr>
        <p:spPr bwMode="auto">
          <a:xfrm>
            <a:off x="1331640" y="836712"/>
            <a:ext cx="6324600" cy="338138"/>
          </a:xfrm>
          <a:prstGeom prst="rect">
            <a:avLst/>
          </a:prstGeom>
          <a:noFill/>
          <a:ln w="9525">
            <a:noFill/>
            <a:miter lim="800000"/>
            <a:headEnd/>
            <a:tailEnd/>
          </a:ln>
        </p:spPr>
        <p:txBody>
          <a:bodyPr>
            <a:spAutoFit/>
          </a:bodyPr>
          <a:lstStyle/>
          <a:p>
            <a:r>
              <a:rPr lang="en-US" sz="1600" dirty="0">
                <a:latin typeface="Calibri" pitchFamily="34" charset="0"/>
              </a:rPr>
              <a:t>Department of Cardiology, Cleveland Clinic Florida, Weston, Florida, USA. </a:t>
            </a:r>
            <a:endParaRPr lang="it-IT" sz="1600" dirty="0">
              <a:latin typeface="Calibri" pitchFamily="34" charset="0"/>
            </a:endParaRPr>
          </a:p>
        </p:txBody>
      </p:sp>
      <p:pic>
        <p:nvPicPr>
          <p:cNvPr id="21509" name="Picture 3" descr="G:\DOLORE TORACICO IN NAVE\Immagini\nave crociera.jpg"/>
          <p:cNvPicPr>
            <a:picLocks noChangeAspect="1" noChangeArrowheads="1"/>
          </p:cNvPicPr>
          <p:nvPr/>
        </p:nvPicPr>
        <p:blipFill>
          <a:blip r:embed="rId4" cstate="print"/>
          <a:srcRect/>
          <a:stretch>
            <a:fillRect/>
          </a:stretch>
        </p:blipFill>
        <p:spPr bwMode="auto">
          <a:xfrm>
            <a:off x="395536" y="1484784"/>
            <a:ext cx="3629942" cy="2448272"/>
          </a:xfrm>
          <a:prstGeom prst="rect">
            <a:avLst/>
          </a:prstGeom>
          <a:noFill/>
          <a:ln w="9525">
            <a:noFill/>
            <a:miter lim="800000"/>
            <a:headEnd/>
            <a:tailEnd/>
          </a:ln>
        </p:spPr>
      </p:pic>
      <p:pic>
        <p:nvPicPr>
          <p:cNvPr id="21510" name="Picture 5" descr="G:\DOLORE TORACICO IN NAVE\Immagini\crociera 3.jpg"/>
          <p:cNvPicPr>
            <a:picLocks noChangeAspect="1" noChangeArrowheads="1"/>
          </p:cNvPicPr>
          <p:nvPr/>
        </p:nvPicPr>
        <p:blipFill>
          <a:blip r:embed="rId5" cstate="print"/>
          <a:srcRect/>
          <a:stretch>
            <a:fillRect/>
          </a:stretch>
        </p:blipFill>
        <p:spPr bwMode="auto">
          <a:xfrm>
            <a:off x="4788024" y="1484784"/>
            <a:ext cx="3899612" cy="2386707"/>
          </a:xfrm>
          <a:prstGeom prst="rect">
            <a:avLst/>
          </a:prstGeom>
          <a:noFill/>
          <a:ln w="9525">
            <a:noFill/>
            <a:miter lim="800000"/>
            <a:headEnd/>
            <a:tailEnd/>
          </a:ln>
        </p:spPr>
      </p:pic>
      <p:sp>
        <p:nvSpPr>
          <p:cNvPr id="21512" name="CasellaDiTesto 10"/>
          <p:cNvSpPr txBox="1">
            <a:spLocks noChangeArrowheads="1"/>
          </p:cNvSpPr>
          <p:nvPr/>
        </p:nvSpPr>
        <p:spPr bwMode="auto">
          <a:xfrm>
            <a:off x="0" y="4221088"/>
            <a:ext cx="9144000" cy="1384995"/>
          </a:xfrm>
          <a:prstGeom prst="rect">
            <a:avLst/>
          </a:prstGeom>
          <a:noFill/>
          <a:ln w="9525">
            <a:noFill/>
            <a:miter lim="800000"/>
            <a:headEnd/>
            <a:tailEnd/>
          </a:ln>
        </p:spPr>
        <p:txBody>
          <a:bodyPr wrap="square">
            <a:spAutoFit/>
          </a:bodyPr>
          <a:lstStyle/>
          <a:p>
            <a:r>
              <a:rPr lang="en-US" sz="2800" dirty="0">
                <a:latin typeface="Calibri" pitchFamily="34" charset="0"/>
              </a:rPr>
              <a:t>The aim of this prospective study was to examine the types of CV emergencies in adults on cruise ships and determine the diagnostic and therapeutic </a:t>
            </a:r>
            <a:r>
              <a:rPr lang="it-IT" sz="2800" dirty="0" err="1">
                <a:latin typeface="Calibri" pitchFamily="34" charset="0"/>
              </a:rPr>
              <a:t>procedures</a:t>
            </a:r>
            <a:r>
              <a:rPr lang="it-IT" sz="2800" dirty="0">
                <a:latin typeface="Calibri" pitchFamily="34" charset="0"/>
              </a:rPr>
              <a:t> </a:t>
            </a:r>
            <a:r>
              <a:rPr lang="it-IT" sz="2800" dirty="0" err="1">
                <a:latin typeface="Calibri" pitchFamily="34" charset="0"/>
              </a:rPr>
              <a:t>required</a:t>
            </a:r>
            <a:r>
              <a:rPr lang="it-IT" sz="2800" dirty="0">
                <a:latin typeface="Calibri" pitchFamily="34" charset="0"/>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olo 1"/>
          <p:cNvSpPr>
            <a:spLocks noGrp="1"/>
          </p:cNvSpPr>
          <p:nvPr>
            <p:ph type="title"/>
          </p:nvPr>
        </p:nvSpPr>
        <p:spPr>
          <a:xfrm>
            <a:off x="0" y="0"/>
            <a:ext cx="9144000" cy="899592"/>
          </a:xfrm>
        </p:spPr>
        <p:txBody>
          <a:bodyPr/>
          <a:lstStyle/>
          <a:p>
            <a:r>
              <a:rPr lang="it-IT" sz="3200" dirty="0" smtClean="0">
                <a:latin typeface="Calibri" pitchFamily="34" charset="0"/>
              </a:rPr>
              <a:t/>
            </a:r>
            <a:br>
              <a:rPr lang="it-IT" sz="3200" dirty="0" smtClean="0">
                <a:latin typeface="Calibri" pitchFamily="34" charset="0"/>
              </a:rPr>
            </a:br>
            <a:r>
              <a:rPr lang="it-IT" sz="3200" dirty="0" err="1" smtClean="0">
                <a:latin typeface="Calibri" pitchFamily="34" charset="0"/>
              </a:rPr>
              <a:t>Most</a:t>
            </a:r>
            <a:r>
              <a:rPr lang="it-IT" sz="3200" dirty="0" smtClean="0">
                <a:latin typeface="Calibri" pitchFamily="34" charset="0"/>
              </a:rPr>
              <a:t> common </a:t>
            </a:r>
            <a:r>
              <a:rPr lang="it-IT" sz="3200" dirty="0" err="1" smtClean="0">
                <a:latin typeface="Calibri" pitchFamily="34" charset="0"/>
              </a:rPr>
              <a:t>presenting</a:t>
            </a:r>
            <a:r>
              <a:rPr lang="it-IT" sz="3200" dirty="0" smtClean="0">
                <a:latin typeface="Calibri" pitchFamily="34" charset="0"/>
              </a:rPr>
              <a:t> CV </a:t>
            </a:r>
            <a:r>
              <a:rPr lang="it-IT" sz="3200" dirty="0" err="1" smtClean="0">
                <a:latin typeface="Calibri" pitchFamily="34" charset="0"/>
              </a:rPr>
              <a:t>symptoms</a:t>
            </a:r>
            <a:r>
              <a:rPr lang="it-IT" sz="3200" dirty="0" smtClean="0">
                <a:latin typeface="Calibri" pitchFamily="34" charset="0"/>
              </a:rPr>
              <a:t> </a:t>
            </a:r>
            <a:br>
              <a:rPr lang="it-IT" sz="3200" dirty="0" smtClean="0">
                <a:latin typeface="Calibri" pitchFamily="34" charset="0"/>
              </a:rPr>
            </a:br>
            <a:r>
              <a:rPr lang="it-IT" sz="3200" dirty="0" err="1" smtClean="0">
                <a:latin typeface="Calibri" pitchFamily="34" charset="0"/>
              </a:rPr>
              <a:t>to</a:t>
            </a:r>
            <a:r>
              <a:rPr lang="it-IT" sz="3200" dirty="0" smtClean="0">
                <a:latin typeface="Calibri" pitchFamily="34" charset="0"/>
              </a:rPr>
              <a:t> cruise </a:t>
            </a:r>
            <a:r>
              <a:rPr lang="it-IT" sz="3200" dirty="0" err="1" smtClean="0">
                <a:latin typeface="Calibri" pitchFamily="34" charset="0"/>
              </a:rPr>
              <a:t>ship</a:t>
            </a:r>
            <a:r>
              <a:rPr lang="it-IT" sz="3200" dirty="0" smtClean="0">
                <a:latin typeface="Calibri" pitchFamily="34" charset="0"/>
              </a:rPr>
              <a:t> </a:t>
            </a:r>
            <a:r>
              <a:rPr lang="it-IT" sz="3200" dirty="0" err="1" smtClean="0">
                <a:latin typeface="Calibri" pitchFamily="34" charset="0"/>
              </a:rPr>
              <a:t>infirmary</a:t>
            </a:r>
            <a:r>
              <a:rPr lang="it-IT" sz="3200" dirty="0" smtClean="0">
                <a:latin typeface="Calibri" pitchFamily="34" charset="0"/>
              </a:rPr>
              <a:t/>
            </a:r>
            <a:br>
              <a:rPr lang="it-IT" sz="3200" dirty="0" smtClean="0">
                <a:latin typeface="Calibri" pitchFamily="34" charset="0"/>
              </a:rPr>
            </a:br>
            <a:endParaRPr lang="it-IT" sz="3200" b="1" dirty="0" smtClean="0">
              <a:latin typeface="Calibri" pitchFamily="34" charset="0"/>
            </a:endParaRPr>
          </a:p>
        </p:txBody>
      </p:sp>
      <p:pic>
        <p:nvPicPr>
          <p:cNvPr id="22531" name="Picture 2"/>
          <p:cNvPicPr>
            <a:picLocks noChangeAspect="1" noChangeArrowheads="1"/>
          </p:cNvPicPr>
          <p:nvPr/>
        </p:nvPicPr>
        <p:blipFill>
          <a:blip r:embed="rId2" cstate="print"/>
          <a:srcRect/>
          <a:stretch>
            <a:fillRect/>
          </a:stretch>
        </p:blipFill>
        <p:spPr bwMode="auto">
          <a:xfrm>
            <a:off x="0" y="4221088"/>
            <a:ext cx="4211960" cy="2243754"/>
          </a:xfrm>
          <a:prstGeom prst="rect">
            <a:avLst/>
          </a:prstGeom>
          <a:noFill/>
          <a:ln w="9525">
            <a:noFill/>
            <a:miter lim="800000"/>
            <a:headEnd/>
            <a:tailEnd/>
          </a:ln>
        </p:spPr>
      </p:pic>
      <p:pic>
        <p:nvPicPr>
          <p:cNvPr id="22532" name="Picture 3"/>
          <p:cNvPicPr>
            <a:picLocks noChangeAspect="1" noChangeArrowheads="1"/>
          </p:cNvPicPr>
          <p:nvPr/>
        </p:nvPicPr>
        <p:blipFill>
          <a:blip r:embed="rId3" cstate="print"/>
          <a:srcRect/>
          <a:stretch>
            <a:fillRect/>
          </a:stretch>
        </p:blipFill>
        <p:spPr bwMode="auto">
          <a:xfrm>
            <a:off x="2771800" y="1124744"/>
            <a:ext cx="5492750" cy="3324225"/>
          </a:xfrm>
          <a:prstGeom prst="rect">
            <a:avLst/>
          </a:prstGeom>
          <a:noFill/>
          <a:ln w="9525">
            <a:noFill/>
            <a:miter lim="800000"/>
            <a:headEnd/>
            <a:tailEnd/>
          </a:ln>
        </p:spPr>
      </p:pic>
      <p:sp>
        <p:nvSpPr>
          <p:cNvPr id="7" name="Rettangolo 6"/>
          <p:cNvSpPr/>
          <p:nvPr/>
        </p:nvSpPr>
        <p:spPr>
          <a:xfrm>
            <a:off x="0" y="6488668"/>
            <a:ext cx="3839577" cy="369332"/>
          </a:xfrm>
          <a:prstGeom prst="rect">
            <a:avLst/>
          </a:prstGeom>
        </p:spPr>
        <p:txBody>
          <a:bodyPr wrap="none">
            <a:spAutoFit/>
          </a:bodyPr>
          <a:lstStyle/>
          <a:p>
            <a:r>
              <a:rPr lang="en-US" dirty="0" smtClean="0">
                <a:latin typeface="Calibri" pitchFamily="34" charset="0"/>
                <a:hlinkClick r:id="rId4" tooltip="The American journal of cardiology."/>
              </a:rPr>
              <a:t>Am J </a:t>
            </a:r>
            <a:r>
              <a:rPr lang="en-US" dirty="0" err="1" smtClean="0">
                <a:latin typeface="Calibri" pitchFamily="34" charset="0"/>
                <a:hlinkClick r:id="rId4" tooltip="The American journal of cardiology."/>
              </a:rPr>
              <a:t>Cardiol</a:t>
            </a:r>
            <a:r>
              <a:rPr lang="en-US" dirty="0" smtClean="0">
                <a:latin typeface="Calibri" pitchFamily="34" charset="0"/>
                <a:hlinkClick r:id="rId4" tooltip="The American journal of cardiology."/>
              </a:rPr>
              <a:t>.</a:t>
            </a:r>
            <a:r>
              <a:rPr lang="en-US" dirty="0" smtClean="0">
                <a:latin typeface="Calibri" pitchFamily="34" charset="0"/>
              </a:rPr>
              <a:t> 2010 Jan 15;105(2):153-7</a:t>
            </a:r>
            <a:endParaRPr lang="it-IT" dirty="0">
              <a:latin typeface="Calibri" pitchFamily="34" charset="0"/>
            </a:endParaRPr>
          </a:p>
        </p:txBody>
      </p:sp>
      <p:sp>
        <p:nvSpPr>
          <p:cNvPr id="6" name="Ovale 4"/>
          <p:cNvSpPr/>
          <p:nvPr/>
        </p:nvSpPr>
        <p:spPr>
          <a:xfrm>
            <a:off x="3059832" y="1340768"/>
            <a:ext cx="1512168" cy="108012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olo 1"/>
          <p:cNvSpPr>
            <a:spLocks noGrp="1"/>
          </p:cNvSpPr>
          <p:nvPr>
            <p:ph type="title"/>
          </p:nvPr>
        </p:nvSpPr>
        <p:spPr>
          <a:xfrm>
            <a:off x="0" y="0"/>
            <a:ext cx="9144000" cy="914400"/>
          </a:xfrm>
        </p:spPr>
        <p:txBody>
          <a:bodyPr/>
          <a:lstStyle/>
          <a:p>
            <a:r>
              <a:rPr lang="it-IT" sz="3200" dirty="0" smtClean="0">
                <a:latin typeface="Calibri" pitchFamily="34" charset="0"/>
              </a:rPr>
              <a:t/>
            </a:r>
            <a:br>
              <a:rPr lang="it-IT" sz="3200" dirty="0" smtClean="0">
                <a:latin typeface="Calibri" pitchFamily="34" charset="0"/>
              </a:rPr>
            </a:br>
            <a:r>
              <a:rPr lang="it-IT" sz="3200" dirty="0" err="1" smtClean="0">
                <a:latin typeface="Calibri" pitchFamily="34" charset="0"/>
              </a:rPr>
              <a:t>Most</a:t>
            </a:r>
            <a:r>
              <a:rPr lang="it-IT" sz="3200" dirty="0" smtClean="0">
                <a:latin typeface="Calibri" pitchFamily="34" charset="0"/>
              </a:rPr>
              <a:t> common </a:t>
            </a:r>
            <a:r>
              <a:rPr lang="it-IT" sz="3200" dirty="0" err="1" smtClean="0">
                <a:latin typeface="Calibri" pitchFamily="34" charset="0"/>
              </a:rPr>
              <a:t>principal</a:t>
            </a:r>
            <a:r>
              <a:rPr lang="it-IT" sz="3200" dirty="0" smtClean="0">
                <a:latin typeface="Calibri" pitchFamily="34" charset="0"/>
              </a:rPr>
              <a:t> CV </a:t>
            </a:r>
            <a:r>
              <a:rPr lang="it-IT" sz="3200" dirty="0" err="1" smtClean="0">
                <a:latin typeface="Calibri" pitchFamily="34" charset="0"/>
              </a:rPr>
              <a:t>diagnosis</a:t>
            </a:r>
            <a:r>
              <a:rPr lang="it-IT" sz="3200" dirty="0" smtClean="0">
                <a:latin typeface="Calibri" pitchFamily="34" charset="0"/>
              </a:rPr>
              <a:t/>
            </a:r>
            <a:br>
              <a:rPr lang="it-IT" sz="3200" dirty="0" smtClean="0">
                <a:latin typeface="Calibri" pitchFamily="34" charset="0"/>
              </a:rPr>
            </a:br>
            <a:r>
              <a:rPr lang="it-IT" sz="3200" dirty="0" smtClean="0">
                <a:latin typeface="Calibri" pitchFamily="34" charset="0"/>
              </a:rPr>
              <a:t> </a:t>
            </a:r>
            <a:r>
              <a:rPr lang="it-IT" sz="3200" dirty="0" err="1" smtClean="0">
                <a:latin typeface="Calibri" pitchFamily="34" charset="0"/>
              </a:rPr>
              <a:t>presenting</a:t>
            </a:r>
            <a:r>
              <a:rPr lang="it-IT" sz="3200" dirty="0" smtClean="0">
                <a:latin typeface="Calibri" pitchFamily="34" charset="0"/>
              </a:rPr>
              <a:t> </a:t>
            </a:r>
            <a:r>
              <a:rPr lang="it-IT" sz="3200" dirty="0" err="1" smtClean="0">
                <a:latin typeface="Calibri" pitchFamily="34" charset="0"/>
              </a:rPr>
              <a:t>to</a:t>
            </a:r>
            <a:r>
              <a:rPr lang="it-IT" sz="3200" dirty="0" smtClean="0">
                <a:latin typeface="Calibri" pitchFamily="34" charset="0"/>
              </a:rPr>
              <a:t> cruise </a:t>
            </a:r>
            <a:r>
              <a:rPr lang="it-IT" sz="3200" dirty="0" err="1" smtClean="0">
                <a:latin typeface="Calibri" pitchFamily="34" charset="0"/>
              </a:rPr>
              <a:t>ship</a:t>
            </a:r>
            <a:r>
              <a:rPr lang="it-IT" sz="3200" dirty="0" smtClean="0">
                <a:latin typeface="Calibri" pitchFamily="34" charset="0"/>
              </a:rPr>
              <a:t> </a:t>
            </a:r>
            <a:r>
              <a:rPr lang="it-IT" sz="3200" dirty="0" err="1" smtClean="0">
                <a:latin typeface="Calibri" pitchFamily="34" charset="0"/>
              </a:rPr>
              <a:t>infirmary</a:t>
            </a:r>
            <a:r>
              <a:rPr lang="it-IT" sz="3200" dirty="0" smtClean="0">
                <a:latin typeface="Calibri" pitchFamily="34" charset="0"/>
              </a:rPr>
              <a:t> </a:t>
            </a:r>
            <a:r>
              <a:rPr lang="it-IT" sz="4800" dirty="0" smtClean="0">
                <a:latin typeface="Calibri" pitchFamily="34" charset="0"/>
              </a:rPr>
              <a:t/>
            </a:r>
            <a:br>
              <a:rPr lang="it-IT" sz="4800" dirty="0" smtClean="0">
                <a:latin typeface="Calibri" pitchFamily="34" charset="0"/>
              </a:rPr>
            </a:br>
            <a:endParaRPr lang="it-IT" sz="4800" b="1" dirty="0" smtClean="0">
              <a:latin typeface="Calibri" pitchFamily="34" charset="0"/>
            </a:endParaRPr>
          </a:p>
        </p:txBody>
      </p:sp>
      <p:pic>
        <p:nvPicPr>
          <p:cNvPr id="23557" name="Picture 2"/>
          <p:cNvPicPr>
            <a:picLocks noChangeAspect="1" noChangeArrowheads="1"/>
          </p:cNvPicPr>
          <p:nvPr/>
        </p:nvPicPr>
        <p:blipFill>
          <a:blip r:embed="rId2" cstate="print"/>
          <a:srcRect/>
          <a:stretch>
            <a:fillRect/>
          </a:stretch>
        </p:blipFill>
        <p:spPr bwMode="auto">
          <a:xfrm>
            <a:off x="0" y="836712"/>
            <a:ext cx="5308600" cy="3505200"/>
          </a:xfrm>
          <a:prstGeom prst="rect">
            <a:avLst/>
          </a:prstGeom>
          <a:noFill/>
          <a:ln w="9525">
            <a:noFill/>
            <a:miter lim="800000"/>
            <a:headEnd/>
            <a:tailEnd/>
          </a:ln>
        </p:spPr>
      </p:pic>
      <p:pic>
        <p:nvPicPr>
          <p:cNvPr id="23558" name="Picture 4" descr="G:\DOLORE TORACICO IN NAVE\Immagini\infermeria.jpg"/>
          <p:cNvPicPr>
            <a:picLocks noChangeAspect="1" noChangeArrowheads="1"/>
          </p:cNvPicPr>
          <p:nvPr/>
        </p:nvPicPr>
        <p:blipFill>
          <a:blip r:embed="rId3" cstate="print"/>
          <a:srcRect/>
          <a:stretch>
            <a:fillRect/>
          </a:stretch>
        </p:blipFill>
        <p:spPr bwMode="auto">
          <a:xfrm>
            <a:off x="5652120" y="1628800"/>
            <a:ext cx="3258863" cy="2433861"/>
          </a:xfrm>
          <a:prstGeom prst="rect">
            <a:avLst/>
          </a:prstGeom>
          <a:noFill/>
          <a:ln w="9525">
            <a:noFill/>
            <a:miter lim="800000"/>
            <a:headEnd/>
            <a:tailEnd/>
          </a:ln>
        </p:spPr>
      </p:pic>
      <p:sp>
        <p:nvSpPr>
          <p:cNvPr id="23559" name="CasellaDiTesto 9"/>
          <p:cNvSpPr txBox="1">
            <a:spLocks noChangeArrowheads="1"/>
          </p:cNvSpPr>
          <p:nvPr/>
        </p:nvSpPr>
        <p:spPr bwMode="auto">
          <a:xfrm>
            <a:off x="0" y="4365104"/>
            <a:ext cx="9144000" cy="2554545"/>
          </a:xfrm>
          <a:prstGeom prst="rect">
            <a:avLst/>
          </a:prstGeom>
          <a:noFill/>
          <a:ln w="9525">
            <a:noFill/>
            <a:miter lim="800000"/>
            <a:headEnd/>
            <a:tailEnd/>
          </a:ln>
        </p:spPr>
        <p:txBody>
          <a:bodyPr wrap="square">
            <a:spAutoFit/>
          </a:bodyPr>
          <a:lstStyle/>
          <a:p>
            <a:pPr>
              <a:buFont typeface="Arial" charset="0"/>
              <a:buChar char="•"/>
            </a:pPr>
            <a:r>
              <a:rPr lang="it-IT" dirty="0">
                <a:latin typeface="Calibri" pitchFamily="34" charset="0"/>
              </a:rPr>
              <a:t> </a:t>
            </a:r>
            <a:r>
              <a:rPr lang="it-IT" sz="2400" dirty="0">
                <a:latin typeface="Calibri" pitchFamily="34" charset="0"/>
              </a:rPr>
              <a:t>Common </a:t>
            </a:r>
            <a:r>
              <a:rPr lang="it-IT" sz="2400" dirty="0" err="1">
                <a:latin typeface="Calibri" pitchFamily="34" charset="0"/>
              </a:rPr>
              <a:t>diagnostic</a:t>
            </a:r>
            <a:r>
              <a:rPr lang="it-IT" sz="2400" dirty="0">
                <a:latin typeface="Calibri" pitchFamily="34" charset="0"/>
              </a:rPr>
              <a:t> </a:t>
            </a:r>
            <a:r>
              <a:rPr lang="it-IT" sz="2400" dirty="0" err="1">
                <a:latin typeface="Calibri" pitchFamily="34" charset="0"/>
              </a:rPr>
              <a:t>studies</a:t>
            </a:r>
            <a:r>
              <a:rPr lang="it-IT" sz="2400" dirty="0">
                <a:latin typeface="Calibri" pitchFamily="34" charset="0"/>
              </a:rPr>
              <a:t> </a:t>
            </a:r>
            <a:r>
              <a:rPr lang="it-IT" sz="2400" dirty="0" err="1">
                <a:latin typeface="Calibri" pitchFamily="34" charset="0"/>
              </a:rPr>
              <a:t>performed</a:t>
            </a:r>
            <a:r>
              <a:rPr lang="it-IT" sz="2400" dirty="0">
                <a:latin typeface="Calibri" pitchFamily="34" charset="0"/>
              </a:rPr>
              <a:t> in the cruise </a:t>
            </a:r>
            <a:r>
              <a:rPr lang="it-IT" sz="2400" dirty="0" err="1">
                <a:latin typeface="Calibri" pitchFamily="34" charset="0"/>
              </a:rPr>
              <a:t>ship</a:t>
            </a:r>
            <a:r>
              <a:rPr lang="it-IT" sz="2400" dirty="0">
                <a:latin typeface="Calibri" pitchFamily="34" charset="0"/>
              </a:rPr>
              <a:t>’s </a:t>
            </a:r>
            <a:r>
              <a:rPr lang="it-IT" sz="2400" dirty="0" err="1">
                <a:latin typeface="Calibri" pitchFamily="34" charset="0"/>
              </a:rPr>
              <a:t>medical</a:t>
            </a:r>
            <a:r>
              <a:rPr lang="it-IT" sz="2400" dirty="0">
                <a:latin typeface="Calibri" pitchFamily="34" charset="0"/>
              </a:rPr>
              <a:t> center </a:t>
            </a:r>
            <a:r>
              <a:rPr lang="it-IT" sz="2400" dirty="0" err="1">
                <a:latin typeface="Calibri" pitchFamily="34" charset="0"/>
              </a:rPr>
              <a:t>included</a:t>
            </a:r>
            <a:r>
              <a:rPr lang="it-IT" sz="2400" dirty="0">
                <a:latin typeface="Calibri" pitchFamily="34" charset="0"/>
              </a:rPr>
              <a:t> 12-lead </a:t>
            </a:r>
            <a:r>
              <a:rPr lang="it-IT" sz="2400" dirty="0" err="1">
                <a:latin typeface="Calibri" pitchFamily="34" charset="0"/>
              </a:rPr>
              <a:t>electrocardiography</a:t>
            </a:r>
            <a:r>
              <a:rPr lang="it-IT" sz="2400" dirty="0">
                <a:latin typeface="Calibri" pitchFamily="34" charset="0"/>
              </a:rPr>
              <a:t>, </a:t>
            </a:r>
            <a:r>
              <a:rPr lang="it-IT" sz="2400" dirty="0" err="1">
                <a:latin typeface="Calibri" pitchFamily="34" charset="0"/>
              </a:rPr>
              <a:t>continuous</a:t>
            </a:r>
            <a:r>
              <a:rPr lang="it-IT" sz="2400" dirty="0">
                <a:latin typeface="Calibri" pitchFamily="34" charset="0"/>
              </a:rPr>
              <a:t> </a:t>
            </a:r>
            <a:r>
              <a:rPr lang="it-IT" sz="2400" dirty="0" err="1">
                <a:latin typeface="Calibri" pitchFamily="34" charset="0"/>
              </a:rPr>
              <a:t>telemetry</a:t>
            </a:r>
            <a:r>
              <a:rPr lang="it-IT" sz="2400" dirty="0">
                <a:latin typeface="Calibri" pitchFamily="34" charset="0"/>
              </a:rPr>
              <a:t> </a:t>
            </a:r>
            <a:r>
              <a:rPr lang="it-IT" sz="2400" dirty="0" err="1">
                <a:latin typeface="Calibri" pitchFamily="34" charset="0"/>
              </a:rPr>
              <a:t>monitoring</a:t>
            </a:r>
            <a:r>
              <a:rPr lang="it-IT" sz="2400" dirty="0">
                <a:latin typeface="Calibri" pitchFamily="34" charset="0"/>
              </a:rPr>
              <a:t>, </a:t>
            </a:r>
            <a:r>
              <a:rPr lang="it-IT" sz="2400" dirty="0" err="1">
                <a:latin typeface="Calibri" pitchFamily="34" charset="0"/>
              </a:rPr>
              <a:t>chest</a:t>
            </a:r>
            <a:r>
              <a:rPr lang="it-IT" sz="2400" dirty="0">
                <a:latin typeface="Calibri" pitchFamily="34" charset="0"/>
              </a:rPr>
              <a:t> </a:t>
            </a:r>
            <a:r>
              <a:rPr lang="it-IT" sz="2400" dirty="0" err="1">
                <a:latin typeface="Calibri" pitchFamily="34" charset="0"/>
              </a:rPr>
              <a:t>radiography</a:t>
            </a:r>
            <a:r>
              <a:rPr lang="it-IT" sz="2400" dirty="0">
                <a:latin typeface="Calibri" pitchFamily="34" charset="0"/>
              </a:rPr>
              <a:t>, </a:t>
            </a:r>
            <a:r>
              <a:rPr lang="it-IT" sz="2400" dirty="0" err="1">
                <a:latin typeface="Calibri" pitchFamily="34" charset="0"/>
              </a:rPr>
              <a:t>oxygen</a:t>
            </a:r>
            <a:r>
              <a:rPr lang="it-IT" sz="2400" dirty="0">
                <a:latin typeface="Calibri" pitchFamily="34" charset="0"/>
              </a:rPr>
              <a:t> </a:t>
            </a:r>
            <a:r>
              <a:rPr lang="it-IT" sz="2400" dirty="0" err="1">
                <a:latin typeface="Calibri" pitchFamily="34" charset="0"/>
              </a:rPr>
              <a:t>saturation</a:t>
            </a:r>
            <a:r>
              <a:rPr lang="it-IT" sz="2400" dirty="0">
                <a:latin typeface="Calibri" pitchFamily="34" charset="0"/>
              </a:rPr>
              <a:t>, </a:t>
            </a:r>
            <a:r>
              <a:rPr lang="it-IT" sz="2400" dirty="0" err="1">
                <a:latin typeface="Calibri" pitchFamily="34" charset="0"/>
              </a:rPr>
              <a:t>arterial</a:t>
            </a:r>
            <a:r>
              <a:rPr lang="it-IT" sz="2400" dirty="0">
                <a:latin typeface="Calibri" pitchFamily="34" charset="0"/>
              </a:rPr>
              <a:t> </a:t>
            </a:r>
            <a:r>
              <a:rPr lang="it-IT" sz="2400" dirty="0" err="1">
                <a:latin typeface="Calibri" pitchFamily="34" charset="0"/>
              </a:rPr>
              <a:t>blood</a:t>
            </a:r>
            <a:r>
              <a:rPr lang="it-IT" sz="2400" dirty="0">
                <a:latin typeface="Calibri" pitchFamily="34" charset="0"/>
              </a:rPr>
              <a:t> gas, </a:t>
            </a:r>
            <a:r>
              <a:rPr lang="it-IT" sz="2400" dirty="0" smtClean="0">
                <a:latin typeface="Calibri" pitchFamily="34" charset="0"/>
              </a:rPr>
              <a:t> </a:t>
            </a:r>
            <a:r>
              <a:rPr lang="it-IT" sz="2400" dirty="0" err="1">
                <a:latin typeface="Calibri" pitchFamily="34" charset="0"/>
              </a:rPr>
              <a:t>laboratory</a:t>
            </a:r>
            <a:r>
              <a:rPr lang="it-IT" sz="2400" dirty="0">
                <a:latin typeface="Calibri" pitchFamily="34" charset="0"/>
              </a:rPr>
              <a:t> </a:t>
            </a:r>
            <a:r>
              <a:rPr lang="it-IT" sz="2400" dirty="0" err="1">
                <a:latin typeface="Calibri" pitchFamily="34" charset="0"/>
              </a:rPr>
              <a:t>studies</a:t>
            </a:r>
            <a:r>
              <a:rPr lang="it-IT" sz="2400" dirty="0">
                <a:latin typeface="Calibri" pitchFamily="34" charset="0"/>
              </a:rPr>
              <a:t> (complete </a:t>
            </a:r>
            <a:r>
              <a:rPr lang="it-IT" sz="2400" dirty="0" err="1">
                <a:latin typeface="Calibri" pitchFamily="34" charset="0"/>
              </a:rPr>
              <a:t>blood</a:t>
            </a:r>
            <a:r>
              <a:rPr lang="it-IT" sz="2400" dirty="0">
                <a:latin typeface="Calibri" pitchFamily="34" charset="0"/>
              </a:rPr>
              <a:t> </a:t>
            </a:r>
            <a:r>
              <a:rPr lang="it-IT" sz="2400" dirty="0" err="1">
                <a:latin typeface="Calibri" pitchFamily="34" charset="0"/>
              </a:rPr>
              <a:t>count</a:t>
            </a:r>
            <a:r>
              <a:rPr lang="it-IT" sz="2400" dirty="0">
                <a:latin typeface="Calibri" pitchFamily="34" charset="0"/>
              </a:rPr>
              <a:t>, </a:t>
            </a:r>
            <a:r>
              <a:rPr lang="it-IT" sz="2400" dirty="0" err="1">
                <a:latin typeface="Calibri" pitchFamily="34" charset="0"/>
              </a:rPr>
              <a:t>basic</a:t>
            </a:r>
            <a:r>
              <a:rPr lang="it-IT" sz="2400" dirty="0">
                <a:latin typeface="Calibri" pitchFamily="34" charset="0"/>
              </a:rPr>
              <a:t> </a:t>
            </a:r>
            <a:r>
              <a:rPr lang="it-IT" sz="2400" dirty="0" err="1">
                <a:latin typeface="Calibri" pitchFamily="34" charset="0"/>
              </a:rPr>
              <a:t>metabolic</a:t>
            </a:r>
            <a:r>
              <a:rPr lang="it-IT" sz="2400" dirty="0">
                <a:latin typeface="Calibri" pitchFamily="34" charset="0"/>
              </a:rPr>
              <a:t> </a:t>
            </a:r>
            <a:r>
              <a:rPr lang="it-IT" sz="2400" dirty="0" err="1">
                <a:latin typeface="Calibri" pitchFamily="34" charset="0"/>
              </a:rPr>
              <a:t>panel</a:t>
            </a:r>
            <a:r>
              <a:rPr lang="it-IT" sz="2400" dirty="0">
                <a:latin typeface="Calibri" pitchFamily="34" charset="0"/>
              </a:rPr>
              <a:t>, creatine </a:t>
            </a:r>
            <a:r>
              <a:rPr lang="it-IT" sz="2400" dirty="0" err="1">
                <a:latin typeface="Calibri" pitchFamily="34" charset="0"/>
              </a:rPr>
              <a:t>kinase</a:t>
            </a:r>
            <a:r>
              <a:rPr lang="it-IT" sz="2400" dirty="0">
                <a:latin typeface="Calibri" pitchFamily="34" charset="0"/>
              </a:rPr>
              <a:t>, </a:t>
            </a:r>
            <a:r>
              <a:rPr lang="it-IT" sz="2400" dirty="0" err="1">
                <a:latin typeface="Calibri" pitchFamily="34" charset="0"/>
              </a:rPr>
              <a:t>cardiac</a:t>
            </a:r>
            <a:r>
              <a:rPr lang="it-IT" sz="2400" dirty="0">
                <a:latin typeface="Calibri" pitchFamily="34" charset="0"/>
              </a:rPr>
              <a:t> </a:t>
            </a:r>
            <a:r>
              <a:rPr lang="it-IT" sz="2400" dirty="0" err="1">
                <a:latin typeface="Calibri" pitchFamily="34" charset="0"/>
              </a:rPr>
              <a:t>troponin</a:t>
            </a:r>
            <a:r>
              <a:rPr lang="it-IT" sz="2400" dirty="0">
                <a:latin typeface="Calibri" pitchFamily="34" charset="0"/>
              </a:rPr>
              <a:t>, </a:t>
            </a:r>
            <a:r>
              <a:rPr lang="it-IT" sz="2400" dirty="0" err="1">
                <a:latin typeface="Calibri" pitchFamily="34" charset="0"/>
              </a:rPr>
              <a:t>myoglobin</a:t>
            </a:r>
            <a:r>
              <a:rPr lang="it-IT" sz="2400" dirty="0">
                <a:latin typeface="Calibri" pitchFamily="34" charset="0"/>
              </a:rPr>
              <a:t>, </a:t>
            </a:r>
            <a:r>
              <a:rPr lang="it-IT" sz="2400" dirty="0" err="1">
                <a:latin typeface="Calibri" pitchFamily="34" charset="0"/>
              </a:rPr>
              <a:t>prothrombin</a:t>
            </a:r>
            <a:r>
              <a:rPr lang="it-IT" sz="2400" dirty="0">
                <a:latin typeface="Calibri" pitchFamily="34" charset="0"/>
              </a:rPr>
              <a:t> </a:t>
            </a:r>
            <a:r>
              <a:rPr lang="it-IT" sz="2400" dirty="0" err="1">
                <a:latin typeface="Calibri" pitchFamily="34" charset="0"/>
              </a:rPr>
              <a:t>time</a:t>
            </a:r>
            <a:r>
              <a:rPr lang="it-IT" sz="2400" dirty="0">
                <a:latin typeface="Calibri" pitchFamily="34" charset="0"/>
              </a:rPr>
              <a:t>). </a:t>
            </a:r>
          </a:p>
          <a:p>
            <a:endParaRPr lang="it-IT" sz="2000" dirty="0">
              <a:latin typeface="Calibri" pitchFamily="34" charset="0"/>
            </a:endParaRPr>
          </a:p>
          <a:p>
            <a:pPr>
              <a:buFont typeface="Arial" charset="0"/>
              <a:buChar char="•"/>
            </a:pPr>
            <a:endParaRPr lang="it-IT" sz="2000" dirty="0">
              <a:latin typeface="Calibri" pitchFamily="34" charset="0"/>
            </a:endParaRPr>
          </a:p>
        </p:txBody>
      </p:sp>
      <p:sp>
        <p:nvSpPr>
          <p:cNvPr id="8" name="Rettangolo 7"/>
          <p:cNvSpPr/>
          <p:nvPr/>
        </p:nvSpPr>
        <p:spPr>
          <a:xfrm>
            <a:off x="0" y="6488668"/>
            <a:ext cx="3839577" cy="369332"/>
          </a:xfrm>
          <a:prstGeom prst="rect">
            <a:avLst/>
          </a:prstGeom>
        </p:spPr>
        <p:txBody>
          <a:bodyPr wrap="none">
            <a:spAutoFit/>
          </a:bodyPr>
          <a:lstStyle/>
          <a:p>
            <a:r>
              <a:rPr lang="en-US" dirty="0" smtClean="0">
                <a:latin typeface="Calibri" pitchFamily="34" charset="0"/>
                <a:hlinkClick r:id="rId4" tooltip="The American journal of cardiology."/>
              </a:rPr>
              <a:t>Am J </a:t>
            </a:r>
            <a:r>
              <a:rPr lang="en-US" dirty="0" err="1" smtClean="0">
                <a:latin typeface="Calibri" pitchFamily="34" charset="0"/>
                <a:hlinkClick r:id="rId4" tooltip="The American journal of cardiology."/>
              </a:rPr>
              <a:t>Cardiol</a:t>
            </a:r>
            <a:r>
              <a:rPr lang="en-US" dirty="0" smtClean="0">
                <a:latin typeface="Calibri" pitchFamily="34" charset="0"/>
                <a:hlinkClick r:id="rId4" tooltip="The American journal of cardiology."/>
              </a:rPr>
              <a:t>.</a:t>
            </a:r>
            <a:r>
              <a:rPr lang="en-US" dirty="0" smtClean="0">
                <a:latin typeface="Calibri" pitchFamily="34" charset="0"/>
              </a:rPr>
              <a:t> 2010 Jan 15;105(2):153-7</a:t>
            </a:r>
            <a:endParaRPr lang="it-IT" dirty="0">
              <a:latin typeface="Calibri" pitchFamily="34" charset="0"/>
            </a:endParaRPr>
          </a:p>
        </p:txBody>
      </p:sp>
      <p:sp>
        <p:nvSpPr>
          <p:cNvPr id="7" name="Ovale 4"/>
          <p:cNvSpPr/>
          <p:nvPr/>
        </p:nvSpPr>
        <p:spPr>
          <a:xfrm>
            <a:off x="179512" y="1124744"/>
            <a:ext cx="1296144" cy="18002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Immagine 1"/>
          <p:cNvPicPr>
            <a:picLocks noChangeAspect="1"/>
          </p:cNvPicPr>
          <p:nvPr/>
        </p:nvPicPr>
        <p:blipFill>
          <a:blip r:embed="rId2" cstate="print"/>
          <a:srcRect/>
          <a:stretch>
            <a:fillRect/>
          </a:stretch>
        </p:blipFill>
        <p:spPr bwMode="auto">
          <a:xfrm>
            <a:off x="5172911" y="1190625"/>
            <a:ext cx="3255963" cy="5060950"/>
          </a:xfrm>
          <a:prstGeom prst="rect">
            <a:avLst/>
          </a:prstGeom>
          <a:noFill/>
          <a:ln w="9525">
            <a:noFill/>
            <a:miter lim="800000"/>
            <a:headEnd/>
            <a:tailEnd/>
          </a:ln>
        </p:spPr>
      </p:pic>
      <p:pic>
        <p:nvPicPr>
          <p:cNvPr id="11267" name="Immagine 2"/>
          <p:cNvPicPr>
            <a:picLocks noChangeAspect="1"/>
          </p:cNvPicPr>
          <p:nvPr/>
        </p:nvPicPr>
        <p:blipFill>
          <a:blip r:embed="rId3" cstate="print"/>
          <a:srcRect/>
          <a:stretch>
            <a:fillRect/>
          </a:stretch>
        </p:blipFill>
        <p:spPr bwMode="auto">
          <a:xfrm>
            <a:off x="0" y="2606675"/>
            <a:ext cx="4405312" cy="1965325"/>
          </a:xfrm>
          <a:prstGeom prst="rect">
            <a:avLst/>
          </a:prstGeom>
          <a:noFill/>
          <a:ln w="9525">
            <a:noFill/>
            <a:miter lim="800000"/>
            <a:headEnd/>
            <a:tailEnd/>
          </a:ln>
        </p:spPr>
      </p:pic>
      <p:sp>
        <p:nvSpPr>
          <p:cNvPr id="11271" name="CasellaDiTesto 2"/>
          <p:cNvSpPr txBox="1">
            <a:spLocks noChangeArrowheads="1"/>
          </p:cNvSpPr>
          <p:nvPr/>
        </p:nvSpPr>
        <p:spPr bwMode="auto">
          <a:xfrm>
            <a:off x="-76200" y="0"/>
            <a:ext cx="9220200" cy="1190625"/>
          </a:xfrm>
          <a:prstGeom prst="rect">
            <a:avLst/>
          </a:prstGeom>
          <a:solidFill>
            <a:srgbClr val="0070C0"/>
          </a:solidFill>
          <a:ln w="9525">
            <a:noFill/>
            <a:miter lim="800000"/>
            <a:headEnd/>
            <a:tailEnd/>
          </a:ln>
        </p:spPr>
        <p:txBody>
          <a:bodyPr wrap="square">
            <a:spAutoFit/>
          </a:bodyPr>
          <a:lstStyle/>
          <a:p>
            <a:pPr algn="ctr"/>
            <a:r>
              <a:rPr lang="it-IT" sz="3600" b="1" dirty="0" smtClean="0">
                <a:solidFill>
                  <a:srgbClr val="FFC000"/>
                </a:solidFill>
              </a:rPr>
              <a:t>Chest Pain Differential </a:t>
            </a:r>
            <a:r>
              <a:rPr lang="it-IT" sz="3600" b="1" dirty="0">
                <a:solidFill>
                  <a:srgbClr val="FFC000"/>
                </a:solidFill>
              </a:rPr>
              <a:t>diagnoses</a:t>
            </a:r>
          </a:p>
          <a:p>
            <a:endParaRPr lang="it-IT" sz="3600" dirty="0">
              <a:solidFill>
                <a:schemeClr val="bg1"/>
              </a:solidFill>
            </a:endParaRPr>
          </a:p>
        </p:txBody>
      </p:sp>
      <p:sp>
        <p:nvSpPr>
          <p:cNvPr id="11272" name="CasellaDiTesto 3"/>
          <p:cNvSpPr txBox="1">
            <a:spLocks noChangeArrowheads="1"/>
          </p:cNvSpPr>
          <p:nvPr/>
        </p:nvSpPr>
        <p:spPr bwMode="auto">
          <a:xfrm>
            <a:off x="232757" y="1836738"/>
            <a:ext cx="3967163" cy="646113"/>
          </a:xfrm>
          <a:prstGeom prst="rect">
            <a:avLst/>
          </a:prstGeom>
          <a:noFill/>
          <a:ln w="9525">
            <a:noFill/>
            <a:miter lim="800000"/>
            <a:headEnd/>
            <a:tailEnd/>
          </a:ln>
        </p:spPr>
        <p:txBody>
          <a:bodyPr>
            <a:spAutoFit/>
          </a:bodyPr>
          <a:lstStyle/>
          <a:p>
            <a:r>
              <a:rPr lang="en-US" dirty="0"/>
              <a:t>Several cardiac and non-cardiac conditions may mimic NSTE-ACS</a:t>
            </a:r>
            <a:endParaRPr lang="it-IT" dirty="0"/>
          </a:p>
        </p:txBody>
      </p:sp>
      <p:pic>
        <p:nvPicPr>
          <p:cNvPr id="11273" name="Immagine 10"/>
          <p:cNvPicPr>
            <a:picLocks noChangeAspect="1"/>
          </p:cNvPicPr>
          <p:nvPr/>
        </p:nvPicPr>
        <p:blipFill>
          <a:blip r:embed="rId4" cstate="print"/>
          <a:srcRect/>
          <a:stretch>
            <a:fillRect/>
          </a:stretch>
        </p:blipFill>
        <p:spPr bwMode="auto">
          <a:xfrm>
            <a:off x="0" y="5021580"/>
            <a:ext cx="5172911" cy="647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Grp="1" noChangeAspect="1" noChangeArrowheads="1"/>
          </p:cNvPicPr>
          <p:nvPr>
            <p:ph idx="1"/>
          </p:nvPr>
        </p:nvPicPr>
        <p:blipFill>
          <a:blip r:embed="rId2" cstate="print"/>
          <a:stretch>
            <a:fillRect/>
          </a:stretch>
        </p:blipFill>
        <p:spPr bwMode="auto">
          <a:xfrm>
            <a:off x="899592" y="1556792"/>
            <a:ext cx="6216904" cy="4597971"/>
          </a:xfrm>
          <a:prstGeom prst="rect">
            <a:avLst/>
          </a:prstGeom>
          <a:noFill/>
          <a:ln w="9525">
            <a:noFill/>
            <a:miter lim="800000"/>
            <a:headEnd/>
            <a:tailEnd/>
          </a:ln>
        </p:spPr>
      </p:pic>
      <p:sp>
        <p:nvSpPr>
          <p:cNvPr id="4" name="Titolo 1"/>
          <p:cNvSpPr txBox="1">
            <a:spLocks/>
          </p:cNvSpPr>
          <p:nvPr/>
        </p:nvSpPr>
        <p:spPr bwMode="auto">
          <a:xfrm>
            <a:off x="0" y="0"/>
            <a:ext cx="9144000" cy="980728"/>
          </a:xfrm>
          <a:prstGeom prst="rect">
            <a:avLst/>
          </a:prstGeom>
          <a:solidFill>
            <a:srgbClr val="0070C0"/>
          </a:solidFill>
          <a:ln w="9525">
            <a:noFill/>
            <a:miter lim="800000"/>
            <a:headEnd/>
            <a:tailEnd/>
          </a:ln>
        </p:spPr>
        <p:txBody>
          <a:bodyPr anchor="ctr"/>
          <a:lstStyle/>
          <a:p>
            <a:pPr algn="ctr" eaLnBrk="0" hangingPunct="0"/>
            <a:r>
              <a:rPr lang="it-IT" sz="3200" b="1" dirty="0" smtClean="0">
                <a:solidFill>
                  <a:srgbClr val="FFC000"/>
                </a:solidFill>
                <a:latin typeface="Calibri" pitchFamily="34" charset="0"/>
              </a:rPr>
              <a:t>Management </a:t>
            </a:r>
            <a:r>
              <a:rPr lang="it-IT" sz="3200" b="1" dirty="0" err="1" smtClean="0">
                <a:solidFill>
                  <a:srgbClr val="FFC000"/>
                </a:solidFill>
                <a:latin typeface="Calibri" pitchFamily="34" charset="0"/>
              </a:rPr>
              <a:t>of</a:t>
            </a:r>
            <a:r>
              <a:rPr lang="it-IT" sz="3200" b="1" dirty="0" smtClean="0">
                <a:solidFill>
                  <a:srgbClr val="FFC000"/>
                </a:solidFill>
                <a:latin typeface="Calibri" pitchFamily="34" charset="0"/>
              </a:rPr>
              <a:t> </a:t>
            </a:r>
            <a:r>
              <a:rPr lang="it-IT" sz="3200" b="1" dirty="0" err="1" smtClean="0">
                <a:solidFill>
                  <a:srgbClr val="FFC000"/>
                </a:solidFill>
                <a:latin typeface="Calibri" pitchFamily="34" charset="0"/>
              </a:rPr>
              <a:t>Chest</a:t>
            </a:r>
            <a:r>
              <a:rPr lang="it-IT" sz="3200" b="1" dirty="0" smtClean="0">
                <a:solidFill>
                  <a:srgbClr val="FFC000"/>
                </a:solidFill>
                <a:latin typeface="Calibri" pitchFamily="34" charset="0"/>
              </a:rPr>
              <a:t> </a:t>
            </a:r>
            <a:r>
              <a:rPr lang="it-IT" sz="3200" b="1" dirty="0" err="1" smtClean="0">
                <a:solidFill>
                  <a:srgbClr val="FFC000"/>
                </a:solidFill>
                <a:latin typeface="Calibri" pitchFamily="34" charset="0"/>
              </a:rPr>
              <a:t>Pain</a:t>
            </a:r>
            <a:r>
              <a:rPr lang="it-IT" sz="3200" b="1" dirty="0" smtClean="0">
                <a:solidFill>
                  <a:srgbClr val="FFC000"/>
                </a:solidFill>
                <a:latin typeface="Calibri" pitchFamily="34" charset="0"/>
              </a:rPr>
              <a:t> </a:t>
            </a:r>
            <a:r>
              <a:rPr lang="it-IT" sz="3200" b="1" dirty="0" err="1" smtClean="0">
                <a:solidFill>
                  <a:srgbClr val="FFC000"/>
                </a:solidFill>
                <a:latin typeface="Calibri" pitchFamily="34" charset="0"/>
              </a:rPr>
              <a:t>for</a:t>
            </a:r>
            <a:r>
              <a:rPr lang="it-IT" sz="3200" b="1" dirty="0" smtClean="0">
                <a:solidFill>
                  <a:srgbClr val="FFC000"/>
                </a:solidFill>
                <a:latin typeface="Calibri" pitchFamily="34" charset="0"/>
              </a:rPr>
              <a:t> </a:t>
            </a:r>
            <a:r>
              <a:rPr lang="it-IT" sz="3200" b="1" dirty="0" err="1" smtClean="0">
                <a:solidFill>
                  <a:srgbClr val="FFC000"/>
                </a:solidFill>
                <a:latin typeface="Calibri" pitchFamily="34" charset="0"/>
              </a:rPr>
              <a:t>suspected</a:t>
            </a:r>
            <a:r>
              <a:rPr lang="it-IT" sz="3200" b="1" dirty="0" smtClean="0">
                <a:solidFill>
                  <a:srgbClr val="FFC000"/>
                </a:solidFill>
                <a:latin typeface="Calibri" pitchFamily="34" charset="0"/>
              </a:rPr>
              <a:t> Acute </a:t>
            </a:r>
            <a:r>
              <a:rPr lang="it-IT" sz="3200" b="1" dirty="0" err="1" smtClean="0">
                <a:solidFill>
                  <a:srgbClr val="FFC000"/>
                </a:solidFill>
                <a:latin typeface="Calibri" pitchFamily="34" charset="0"/>
              </a:rPr>
              <a:t>Coronary</a:t>
            </a:r>
            <a:r>
              <a:rPr lang="it-IT" sz="3200" b="1" dirty="0" smtClean="0">
                <a:solidFill>
                  <a:srgbClr val="FFC000"/>
                </a:solidFill>
                <a:latin typeface="Calibri" pitchFamily="34" charset="0"/>
              </a:rPr>
              <a:t> </a:t>
            </a:r>
            <a:r>
              <a:rPr lang="it-IT" sz="3200" b="1" dirty="0" err="1" smtClean="0">
                <a:solidFill>
                  <a:srgbClr val="FFC000"/>
                </a:solidFill>
                <a:latin typeface="Calibri" pitchFamily="34" charset="0"/>
              </a:rPr>
              <a:t>Syndromes</a:t>
            </a:r>
            <a:endParaRPr lang="it-IT" sz="3200" b="1" dirty="0">
              <a:solidFill>
                <a:srgbClr val="FFC000"/>
              </a:solidFill>
              <a:latin typeface="Calibri" pitchFamily="34" charset="0"/>
            </a:endParaRPr>
          </a:p>
        </p:txBody>
      </p:sp>
      <p:sp>
        <p:nvSpPr>
          <p:cNvPr id="9" name="CasellaDiTesto 8"/>
          <p:cNvSpPr txBox="1"/>
          <p:nvPr/>
        </p:nvSpPr>
        <p:spPr>
          <a:xfrm>
            <a:off x="0" y="6309320"/>
            <a:ext cx="3080843" cy="276999"/>
          </a:xfrm>
          <a:prstGeom prst="rect">
            <a:avLst/>
          </a:prstGeom>
          <a:noFill/>
        </p:spPr>
        <p:txBody>
          <a:bodyPr wrap="none" rtlCol="0">
            <a:spAutoFit/>
          </a:bodyPr>
          <a:lstStyle/>
          <a:p>
            <a:r>
              <a:rPr lang="it-IT" sz="1200" dirty="0" smtClean="0"/>
              <a:t> 2014 AHA/ACC NSTE-ACS GUIDELINES</a:t>
            </a:r>
            <a:endParaRPr lang="it-IT" sz="1200" dirty="0"/>
          </a:p>
        </p:txBody>
      </p:sp>
      <p:pic>
        <p:nvPicPr>
          <p:cNvPr id="7" name="Picture 2" descr="D:\Documents\GREAT\AISC\Comunicazione\Logo\AISC CMYK.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22388" b="19221"/>
          <a:stretch/>
        </p:blipFill>
        <p:spPr bwMode="auto">
          <a:xfrm>
            <a:off x="7811648" y="6080026"/>
            <a:ext cx="1332352" cy="777974"/>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3" cstate="print"/>
          <a:srcRect/>
          <a:stretch>
            <a:fillRect/>
          </a:stretch>
        </p:blipFill>
        <p:spPr bwMode="auto">
          <a:xfrm>
            <a:off x="0" y="1855788"/>
            <a:ext cx="5772150" cy="4303712"/>
          </a:xfrm>
          <a:prstGeom prst="rect">
            <a:avLst/>
          </a:prstGeom>
          <a:noFill/>
          <a:ln w="9525">
            <a:noFill/>
            <a:miter lim="800000"/>
            <a:headEnd/>
            <a:tailEnd/>
          </a:ln>
        </p:spPr>
      </p:pic>
      <p:pic>
        <p:nvPicPr>
          <p:cNvPr id="21507" name="Picture 4" descr="PESENT PROF3"/>
          <p:cNvPicPr>
            <a:picLocks noChangeAspect="1" noChangeArrowheads="1"/>
          </p:cNvPicPr>
          <p:nvPr/>
        </p:nvPicPr>
        <p:blipFill>
          <a:blip r:embed="rId4" cstate="print"/>
          <a:srcRect/>
          <a:stretch>
            <a:fillRect/>
          </a:stretch>
        </p:blipFill>
        <p:spPr bwMode="auto">
          <a:xfrm>
            <a:off x="5772150" y="1855788"/>
            <a:ext cx="3371850" cy="2905125"/>
          </a:xfrm>
          <a:prstGeom prst="rect">
            <a:avLst/>
          </a:prstGeom>
          <a:noFill/>
          <a:ln w="9525">
            <a:noFill/>
            <a:miter lim="800000"/>
            <a:headEnd/>
            <a:tailEnd/>
          </a:ln>
        </p:spPr>
      </p:pic>
      <p:sp>
        <p:nvSpPr>
          <p:cNvPr id="4" name="Rettangolo 3"/>
          <p:cNvSpPr/>
          <p:nvPr/>
        </p:nvSpPr>
        <p:spPr>
          <a:xfrm>
            <a:off x="0" y="0"/>
            <a:ext cx="9144000" cy="830997"/>
          </a:xfrm>
          <a:prstGeom prst="rect">
            <a:avLst/>
          </a:prstGeom>
          <a:solidFill>
            <a:srgbClr val="0070C0"/>
          </a:solidFill>
        </p:spPr>
        <p:txBody>
          <a:bodyPr>
            <a:spAutoFit/>
          </a:bodyPr>
          <a:lstStyle/>
          <a:p>
            <a:pPr algn="ctr">
              <a:defRPr/>
            </a:pPr>
            <a:r>
              <a:rPr lang="it-IT" sz="2400" dirty="0">
                <a:solidFill>
                  <a:srgbClr val="FFC000"/>
                </a:solidFill>
                <a:latin typeface="Arial" pitchFamily="34" charset="0"/>
                <a:ea typeface="ＭＳ Ｐゴシック" pitchFamily="34" charset="-128"/>
                <a:cs typeface="Arial" pitchFamily="34" charset="0"/>
              </a:rPr>
              <a:t>If EKG is diagnostic no problem at all…..</a:t>
            </a:r>
          </a:p>
          <a:p>
            <a:pPr algn="ctr">
              <a:defRPr/>
            </a:pPr>
            <a:r>
              <a:rPr lang="it-IT" sz="2400" dirty="0">
                <a:solidFill>
                  <a:srgbClr val="FFC000"/>
                </a:solidFill>
                <a:latin typeface="Arial" pitchFamily="34" charset="0"/>
                <a:ea typeface="ＭＳ Ｐゴシック" pitchFamily="34" charset="-128"/>
                <a:cs typeface="Arial" pitchFamily="34" charset="0"/>
              </a:rPr>
              <a:t>Unfortunatley 50% of ACS patients have </a:t>
            </a:r>
            <a:r>
              <a:rPr lang="it-IT" sz="2400" dirty="0" err="1">
                <a:solidFill>
                  <a:srgbClr val="FFC000"/>
                </a:solidFill>
                <a:latin typeface="Arial" pitchFamily="34" charset="0"/>
                <a:ea typeface="ＭＳ Ｐゴシック" pitchFamily="34" charset="-128"/>
                <a:cs typeface="Arial" pitchFamily="34" charset="0"/>
              </a:rPr>
              <a:t>normal</a:t>
            </a:r>
            <a:r>
              <a:rPr lang="it-IT" sz="2400" dirty="0">
                <a:solidFill>
                  <a:srgbClr val="FFC000"/>
                </a:solidFill>
                <a:latin typeface="Arial" pitchFamily="34" charset="0"/>
                <a:ea typeface="ＭＳ Ｐゴシック" pitchFamily="34" charset="-128"/>
                <a:cs typeface="Arial" pitchFamily="34" charset="0"/>
              </a:rPr>
              <a:t> </a:t>
            </a:r>
            <a:r>
              <a:rPr lang="it-IT" sz="2400" dirty="0" smtClean="0">
                <a:solidFill>
                  <a:srgbClr val="FFC000"/>
                </a:solidFill>
                <a:latin typeface="Arial" pitchFamily="34" charset="0"/>
                <a:ea typeface="ＭＳ Ｐゴシック" pitchFamily="34" charset="-128"/>
                <a:cs typeface="Arial" pitchFamily="34" charset="0"/>
              </a:rPr>
              <a:t>EKG</a:t>
            </a:r>
            <a:endParaRPr lang="it-IT" sz="2400" dirty="0">
              <a:solidFill>
                <a:srgbClr val="FFC000"/>
              </a:solidFill>
              <a:latin typeface="Arial" pitchFamily="34" charset="0"/>
              <a:ea typeface="ＭＳ Ｐゴシック" pitchFamily="34" charset="-128"/>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1"/>
          <p:cNvSpPr txBox="1">
            <a:spLocks noChangeArrowheads="1"/>
          </p:cNvSpPr>
          <p:nvPr/>
        </p:nvSpPr>
        <p:spPr bwMode="auto">
          <a:xfrm>
            <a:off x="0" y="0"/>
            <a:ext cx="9144000" cy="766763"/>
          </a:xfrm>
          <a:prstGeom prst="rect">
            <a:avLst/>
          </a:prstGeom>
          <a:solidFill>
            <a:srgbClr val="0070C0"/>
          </a:solidFill>
          <a:ln w="9525">
            <a:noFill/>
            <a:round/>
            <a:headEnd/>
            <a:tailEnd/>
          </a:ln>
        </p:spPr>
        <p:txBody>
          <a:bodyPr lIns="0" tIns="0" rIns="0" bIns="0"/>
          <a:lstStyle/>
          <a:p>
            <a:pPr algn="ct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GB" sz="2400" b="1" dirty="0">
                <a:solidFill>
                  <a:srgbClr val="FFC000"/>
                </a:solidFill>
                <a:ea typeface="msgothic"/>
                <a:cs typeface="msgothic"/>
              </a:rPr>
              <a:t>Template for rapid early rule-in of </a:t>
            </a:r>
            <a:r>
              <a:rPr lang="en-GB" sz="2400" b="1" dirty="0" smtClean="0">
                <a:solidFill>
                  <a:srgbClr val="FFC000"/>
                </a:solidFill>
                <a:ea typeface="msgothic"/>
                <a:cs typeface="msgothic"/>
              </a:rPr>
              <a:t>ACS with</a:t>
            </a:r>
          </a:p>
          <a:p>
            <a:pPr algn="ct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GB" sz="2400" b="1" dirty="0" smtClean="0">
                <a:solidFill>
                  <a:srgbClr val="FFC000"/>
                </a:solidFill>
                <a:ea typeface="msgothic"/>
                <a:cs typeface="msgothic"/>
              </a:rPr>
              <a:t> </a:t>
            </a:r>
            <a:r>
              <a:rPr lang="en-GB" sz="2400" b="1" dirty="0">
                <a:solidFill>
                  <a:srgbClr val="FFC000"/>
                </a:solidFill>
                <a:ea typeface="msgothic"/>
                <a:cs typeface="msgothic"/>
              </a:rPr>
              <a:t>high-sensitivity cardiac </a:t>
            </a:r>
            <a:r>
              <a:rPr lang="en-GB" sz="2400" b="1" dirty="0" err="1" smtClean="0">
                <a:solidFill>
                  <a:srgbClr val="FFC000"/>
                </a:solidFill>
                <a:ea typeface="msgothic"/>
                <a:cs typeface="msgothic"/>
              </a:rPr>
              <a:t>troponin</a:t>
            </a:r>
            <a:r>
              <a:rPr lang="en-GB" sz="2400" b="1" dirty="0" smtClean="0">
                <a:solidFill>
                  <a:srgbClr val="FFFF00"/>
                </a:solidFill>
                <a:ea typeface="msgothic"/>
                <a:cs typeface="msgothic"/>
              </a:rPr>
              <a:t>. </a:t>
            </a:r>
            <a:endParaRPr lang="en-GB" sz="2400" b="1" dirty="0">
              <a:solidFill>
                <a:srgbClr val="FFFF00"/>
              </a:solidFill>
              <a:ea typeface="msgothic"/>
              <a:cs typeface="msgothic"/>
            </a:endParaRPr>
          </a:p>
        </p:txBody>
      </p:sp>
      <p:pic>
        <p:nvPicPr>
          <p:cNvPr id="27652" name="Picture 3"/>
          <p:cNvPicPr>
            <a:picLocks noChangeAspect="1" noChangeArrowheads="1"/>
          </p:cNvPicPr>
          <p:nvPr/>
        </p:nvPicPr>
        <p:blipFill>
          <a:blip r:embed="rId3" cstate="print"/>
          <a:srcRect/>
          <a:stretch>
            <a:fillRect/>
          </a:stretch>
        </p:blipFill>
        <p:spPr bwMode="auto">
          <a:xfrm>
            <a:off x="768350" y="1195387"/>
            <a:ext cx="7612063" cy="4892675"/>
          </a:xfrm>
          <a:prstGeom prst="rect">
            <a:avLst/>
          </a:prstGeom>
          <a:noFill/>
          <a:ln w="9525">
            <a:noFill/>
            <a:round/>
            <a:headEnd/>
            <a:tailEnd/>
          </a:ln>
        </p:spPr>
      </p:pic>
      <p:sp>
        <p:nvSpPr>
          <p:cNvPr id="27653" name="Text Box 4"/>
          <p:cNvSpPr txBox="1">
            <a:spLocks noChangeArrowheads="1"/>
          </p:cNvSpPr>
          <p:nvPr/>
        </p:nvSpPr>
        <p:spPr bwMode="auto">
          <a:xfrm>
            <a:off x="5141912" y="6088062"/>
            <a:ext cx="3919538" cy="231775"/>
          </a:xfrm>
          <a:prstGeom prst="rect">
            <a:avLst/>
          </a:prstGeom>
          <a:noFill/>
          <a:ln w="9525">
            <a:noFill/>
            <a:round/>
            <a:headEnd/>
            <a:tailEnd/>
          </a:ln>
        </p:spPr>
        <p:txBody>
          <a:bodyPr lIns="0" tIns="0" rIns="0" bIns="0"/>
          <a:lstStyle/>
          <a:p>
            <a:pPr>
              <a:tabLst>
                <a:tab pos="655638" algn="l"/>
                <a:tab pos="1312863" algn="l"/>
                <a:tab pos="1968500" algn="l"/>
                <a:tab pos="2625725" algn="l"/>
                <a:tab pos="3282950" algn="l"/>
              </a:tabLst>
            </a:pPr>
            <a:r>
              <a:rPr lang="en-GB" sz="1100" b="1" dirty="0" err="1">
                <a:solidFill>
                  <a:srgbClr val="000000"/>
                </a:solidFill>
                <a:ea typeface="msgothic"/>
                <a:cs typeface="msgothic"/>
              </a:rPr>
              <a:t>Thygesen</a:t>
            </a:r>
            <a:r>
              <a:rPr lang="en-GB" sz="1100" b="1" dirty="0">
                <a:solidFill>
                  <a:srgbClr val="000000"/>
                </a:solidFill>
                <a:ea typeface="msgothic"/>
                <a:cs typeface="msgothic"/>
              </a:rPr>
              <a:t> K et al. </a:t>
            </a:r>
            <a:r>
              <a:rPr lang="en-GB" sz="1100" b="1" dirty="0" err="1">
                <a:solidFill>
                  <a:srgbClr val="000000"/>
                </a:solidFill>
                <a:ea typeface="msgothic"/>
                <a:cs typeface="msgothic"/>
              </a:rPr>
              <a:t>Eur</a:t>
            </a:r>
            <a:r>
              <a:rPr lang="en-GB" sz="1100" b="1" dirty="0">
                <a:solidFill>
                  <a:srgbClr val="000000"/>
                </a:solidFill>
                <a:ea typeface="msgothic"/>
                <a:cs typeface="msgothic"/>
              </a:rPr>
              <a:t> Heart J 2012;eurheartj.ehs154</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2"/>
          <p:cNvPicPr>
            <a:picLocks noChangeAspect="1" noChangeArrowheads="1"/>
          </p:cNvPicPr>
          <p:nvPr/>
        </p:nvPicPr>
        <p:blipFill>
          <a:blip r:embed="rId2" cstate="print"/>
          <a:srcRect/>
          <a:stretch>
            <a:fillRect/>
          </a:stretch>
        </p:blipFill>
        <p:spPr bwMode="auto">
          <a:xfrm>
            <a:off x="323528" y="908720"/>
            <a:ext cx="8477027" cy="4619365"/>
          </a:xfrm>
          <a:prstGeom prst="rect">
            <a:avLst/>
          </a:prstGeom>
          <a:noFill/>
          <a:ln w="9525">
            <a:noFill/>
            <a:miter lim="800000"/>
            <a:headEnd/>
            <a:tailEnd/>
          </a:ln>
        </p:spPr>
      </p:pic>
      <p:pic>
        <p:nvPicPr>
          <p:cNvPr id="4" name="Picture 7" descr="1_ca_151a490dcea95b162f2497c03a61de9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0" y="5373216"/>
            <a:ext cx="1730003" cy="1730003"/>
          </a:xfrm>
          <a:prstGeom prst="rect">
            <a:avLst/>
          </a:prstGeom>
          <a:noFill/>
          <a:ln w="9525">
            <a:noFill/>
            <a:miter lim="800000"/>
            <a:headEnd/>
            <a:tailEnd/>
          </a:ln>
        </p:spPr>
      </p:pic>
      <p:pic>
        <p:nvPicPr>
          <p:cNvPr id="190467" name="Picture 3"/>
          <p:cNvPicPr>
            <a:picLocks noChangeAspect="1" noChangeArrowheads="1"/>
          </p:cNvPicPr>
          <p:nvPr/>
        </p:nvPicPr>
        <p:blipFill>
          <a:blip r:embed="rId4" cstate="print"/>
          <a:srcRect/>
          <a:stretch>
            <a:fillRect/>
          </a:stretch>
        </p:blipFill>
        <p:spPr bwMode="auto">
          <a:xfrm>
            <a:off x="2635250" y="4941168"/>
            <a:ext cx="6508750" cy="1174750"/>
          </a:xfrm>
          <a:prstGeom prst="rect">
            <a:avLst/>
          </a:prstGeom>
          <a:noFill/>
          <a:ln w="9525">
            <a:noFill/>
            <a:miter lim="800000"/>
            <a:headEnd/>
            <a:tailEnd/>
          </a:ln>
        </p:spPr>
      </p:pic>
      <p:sp>
        <p:nvSpPr>
          <p:cNvPr id="6" name="CasellaDiTesto 5"/>
          <p:cNvSpPr txBox="1"/>
          <p:nvPr/>
        </p:nvSpPr>
        <p:spPr>
          <a:xfrm>
            <a:off x="251520" y="260648"/>
            <a:ext cx="8568952" cy="523220"/>
          </a:xfrm>
          <a:prstGeom prst="rect">
            <a:avLst/>
          </a:prstGeom>
          <a:noFill/>
        </p:spPr>
        <p:txBody>
          <a:bodyPr wrap="square" rtlCol="0">
            <a:spAutoFit/>
          </a:bodyPr>
          <a:lstStyle/>
          <a:p>
            <a:pPr algn="ctr"/>
            <a:r>
              <a:rPr lang="it-IT" sz="2800" b="1" dirty="0" smtClean="0"/>
              <a:t>New POCT  High </a:t>
            </a:r>
            <a:r>
              <a:rPr lang="it-IT" sz="2800" b="1" dirty="0" err="1" smtClean="0"/>
              <a:t>sensitivity</a:t>
            </a:r>
            <a:r>
              <a:rPr lang="it-IT" sz="2800" b="1" dirty="0" smtClean="0"/>
              <a:t> </a:t>
            </a:r>
            <a:r>
              <a:rPr lang="it-IT" sz="2800" b="1" dirty="0" err="1" smtClean="0"/>
              <a:t>Troponin</a:t>
            </a:r>
            <a:r>
              <a:rPr lang="it-IT" sz="2800" b="1" dirty="0" smtClean="0"/>
              <a:t> </a:t>
            </a:r>
            <a:r>
              <a:rPr lang="it-IT" sz="2800" b="1" dirty="0" err="1" smtClean="0"/>
              <a:t>Assay</a:t>
            </a:r>
            <a:r>
              <a:rPr lang="it-IT" sz="2800" b="1" dirty="0" smtClean="0"/>
              <a:t>  </a:t>
            </a:r>
            <a:endParaRPr lang="it-IT" sz="2800" b="1" dirty="0"/>
          </a:p>
        </p:txBody>
      </p:sp>
      <p:cxnSp>
        <p:nvCxnSpPr>
          <p:cNvPr id="7" name="Connettore 1 10"/>
          <p:cNvCxnSpPr>
            <a:cxnSpLocks noChangeShapeType="1"/>
          </p:cNvCxnSpPr>
          <p:nvPr/>
        </p:nvCxnSpPr>
        <p:spPr bwMode="auto">
          <a:xfrm>
            <a:off x="2843808" y="5589240"/>
            <a:ext cx="6048672" cy="0"/>
          </a:xfrm>
          <a:prstGeom prst="line">
            <a:avLst/>
          </a:prstGeom>
          <a:noFill/>
          <a:ln w="19050" algn="ctr">
            <a:solidFill>
              <a:srgbClr val="FF0000"/>
            </a:solidFill>
            <a:round/>
            <a:headEnd/>
            <a:tailEnd/>
          </a:ln>
        </p:spPr>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endParaRPr lang="it-IT" smtClean="0"/>
          </a:p>
        </p:txBody>
      </p:sp>
      <p:sp>
        <p:nvSpPr>
          <p:cNvPr id="25603" name="Content Placeholder 2"/>
          <p:cNvSpPr>
            <a:spLocks noGrp="1"/>
          </p:cNvSpPr>
          <p:nvPr>
            <p:ph sz="half" idx="1"/>
          </p:nvPr>
        </p:nvSpPr>
        <p:spPr/>
        <p:txBody>
          <a:bodyPr/>
          <a:lstStyle/>
          <a:p>
            <a:pPr eaLnBrk="1" hangingPunct="1"/>
            <a:endParaRPr lang="it-IT" smtClean="0"/>
          </a:p>
        </p:txBody>
      </p:sp>
      <p:sp>
        <p:nvSpPr>
          <p:cNvPr id="25604" name="Content Placeholder 3"/>
          <p:cNvSpPr>
            <a:spLocks noGrp="1"/>
          </p:cNvSpPr>
          <p:nvPr>
            <p:ph sz="half" idx="2"/>
          </p:nvPr>
        </p:nvSpPr>
        <p:spPr/>
        <p:txBody>
          <a:bodyPr/>
          <a:lstStyle/>
          <a:p>
            <a:pPr eaLnBrk="1" hangingPunct="1"/>
            <a:endParaRPr lang="it-IT" smtClean="0"/>
          </a:p>
        </p:txBody>
      </p:sp>
      <p:pic>
        <p:nvPicPr>
          <p:cNvPr id="25605" name="Picture 2" descr="\\Nycfs01\Editorial\___MedscapeCME-Editorial-Projects\2012\CVN\91546_RCD\91546.1_RCD_SPT_Jaffe\2_Content\1_All_content\CVN_SPT_RCD_Jaffe_91546 1_v3_download\Slide14.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39738" y="1366838"/>
            <a:ext cx="2484437" cy="4724400"/>
            <a:chOff x="144" y="1056"/>
            <a:chExt cx="1152" cy="2640"/>
          </a:xfrm>
        </p:grpSpPr>
        <p:sp>
          <p:nvSpPr>
            <p:cNvPr id="25616" name="Rectangle 3"/>
            <p:cNvSpPr>
              <a:spLocks noChangeArrowheads="1"/>
            </p:cNvSpPr>
            <p:nvPr/>
          </p:nvSpPr>
          <p:spPr bwMode="auto">
            <a:xfrm>
              <a:off x="144" y="1056"/>
              <a:ext cx="288" cy="2640"/>
            </a:xfrm>
            <a:prstGeom prst="rect">
              <a:avLst/>
            </a:prstGeom>
            <a:solidFill>
              <a:srgbClr val="00CC00"/>
            </a:solidFill>
            <a:ln w="12700">
              <a:solidFill>
                <a:schemeClr val="bg2"/>
              </a:solidFill>
              <a:miter lim="800000"/>
              <a:headEnd/>
              <a:tailEnd/>
            </a:ln>
          </p:spPr>
          <p:txBody>
            <a:bodyPr wrap="none" anchor="ctr"/>
            <a:lstStyle/>
            <a:p>
              <a:pPr eaLnBrk="0" hangingPunct="0"/>
              <a:endParaRPr lang="it-IT" sz="3200" b="1">
                <a:solidFill>
                  <a:srgbClr val="FFFFFF"/>
                </a:solidFill>
                <a:latin typeface="Times" pitchFamily="18" charset="0"/>
              </a:endParaRPr>
            </a:p>
          </p:txBody>
        </p:sp>
        <p:sp>
          <p:nvSpPr>
            <p:cNvPr id="25617" name="Rectangle 4"/>
            <p:cNvSpPr>
              <a:spLocks noChangeArrowheads="1"/>
            </p:cNvSpPr>
            <p:nvPr/>
          </p:nvSpPr>
          <p:spPr bwMode="auto">
            <a:xfrm>
              <a:off x="432" y="1056"/>
              <a:ext cx="289" cy="2640"/>
            </a:xfrm>
            <a:prstGeom prst="rect">
              <a:avLst/>
            </a:prstGeom>
            <a:solidFill>
              <a:srgbClr val="FFFF00"/>
            </a:solidFill>
            <a:ln w="12700">
              <a:solidFill>
                <a:schemeClr val="bg2"/>
              </a:solidFill>
              <a:miter lim="800000"/>
              <a:headEnd/>
              <a:tailEnd/>
            </a:ln>
          </p:spPr>
          <p:txBody>
            <a:bodyPr wrap="none" anchor="ctr"/>
            <a:lstStyle/>
            <a:p>
              <a:pPr eaLnBrk="0" hangingPunct="0"/>
              <a:endParaRPr lang="it-IT" sz="3200" b="1">
                <a:solidFill>
                  <a:srgbClr val="FFFFFF"/>
                </a:solidFill>
                <a:latin typeface="Times" pitchFamily="18" charset="0"/>
              </a:endParaRPr>
            </a:p>
          </p:txBody>
        </p:sp>
        <p:sp>
          <p:nvSpPr>
            <p:cNvPr id="25618" name="Rectangle 5"/>
            <p:cNvSpPr>
              <a:spLocks noChangeArrowheads="1"/>
            </p:cNvSpPr>
            <p:nvPr/>
          </p:nvSpPr>
          <p:spPr bwMode="auto">
            <a:xfrm>
              <a:off x="720" y="1056"/>
              <a:ext cx="288" cy="2640"/>
            </a:xfrm>
            <a:prstGeom prst="rect">
              <a:avLst/>
            </a:prstGeom>
            <a:solidFill>
              <a:srgbClr val="FF9900"/>
            </a:solidFill>
            <a:ln w="12700">
              <a:solidFill>
                <a:schemeClr val="bg2"/>
              </a:solidFill>
              <a:miter lim="800000"/>
              <a:headEnd/>
              <a:tailEnd/>
            </a:ln>
          </p:spPr>
          <p:txBody>
            <a:bodyPr wrap="none" anchor="ctr"/>
            <a:lstStyle/>
            <a:p>
              <a:pPr eaLnBrk="0" hangingPunct="0"/>
              <a:endParaRPr lang="it-IT" sz="3200" b="1">
                <a:solidFill>
                  <a:srgbClr val="FFFFFF"/>
                </a:solidFill>
                <a:latin typeface="Times" pitchFamily="18" charset="0"/>
              </a:endParaRPr>
            </a:p>
          </p:txBody>
        </p:sp>
        <p:sp>
          <p:nvSpPr>
            <p:cNvPr id="25619" name="Rectangle 6"/>
            <p:cNvSpPr>
              <a:spLocks noChangeArrowheads="1"/>
            </p:cNvSpPr>
            <p:nvPr/>
          </p:nvSpPr>
          <p:spPr bwMode="auto">
            <a:xfrm>
              <a:off x="1008" y="1056"/>
              <a:ext cx="288" cy="2640"/>
            </a:xfrm>
            <a:prstGeom prst="rect">
              <a:avLst/>
            </a:prstGeom>
            <a:solidFill>
              <a:srgbClr val="CC0000"/>
            </a:solidFill>
            <a:ln w="12700">
              <a:solidFill>
                <a:schemeClr val="bg2"/>
              </a:solidFill>
              <a:miter lim="800000"/>
              <a:headEnd/>
              <a:tailEnd/>
            </a:ln>
          </p:spPr>
          <p:txBody>
            <a:bodyPr wrap="none" anchor="ctr"/>
            <a:lstStyle/>
            <a:p>
              <a:pPr eaLnBrk="0" hangingPunct="0"/>
              <a:endParaRPr lang="it-IT" sz="3200" b="1">
                <a:solidFill>
                  <a:srgbClr val="FFFFFF"/>
                </a:solidFill>
                <a:latin typeface="Times" pitchFamily="18" charset="0"/>
              </a:endParaRPr>
            </a:p>
          </p:txBody>
        </p:sp>
      </p:grpSp>
      <p:sp>
        <p:nvSpPr>
          <p:cNvPr id="29699" name="Rectangle 7"/>
          <p:cNvSpPr>
            <a:spLocks noGrp="1" noChangeArrowheads="1"/>
          </p:cNvSpPr>
          <p:nvPr>
            <p:ph type="title" sz="quarter"/>
          </p:nvPr>
        </p:nvSpPr>
        <p:spPr>
          <a:xfrm>
            <a:off x="0" y="0"/>
            <a:ext cx="9144000" cy="990600"/>
          </a:xfrm>
          <a:solidFill>
            <a:srgbClr val="0070C0"/>
          </a:solidFill>
        </p:spPr>
        <p:txBody>
          <a:bodyPr/>
          <a:lstStyle/>
          <a:p>
            <a:pPr eaLnBrk="1" hangingPunct="1">
              <a:defRPr/>
            </a:pPr>
            <a:r>
              <a:rPr lang="en-US" dirty="0" smtClean="0">
                <a:solidFill>
                  <a:srgbClr val="FFC000"/>
                </a:solidFill>
              </a:rPr>
              <a:t>Early Risk Stratification of NSTE ACS</a:t>
            </a:r>
            <a:endParaRPr lang="en-US" sz="4100" dirty="0" smtClean="0">
              <a:solidFill>
                <a:srgbClr val="FFC000"/>
              </a:solidFill>
            </a:endParaRPr>
          </a:p>
        </p:txBody>
      </p:sp>
      <p:sp>
        <p:nvSpPr>
          <p:cNvPr id="25604" name="Text Box 11"/>
          <p:cNvSpPr txBox="1">
            <a:spLocks noChangeArrowheads="1"/>
          </p:cNvSpPr>
          <p:nvPr/>
        </p:nvSpPr>
        <p:spPr bwMode="auto">
          <a:xfrm>
            <a:off x="569913" y="901700"/>
            <a:ext cx="268287" cy="457200"/>
          </a:xfrm>
          <a:prstGeom prst="rect">
            <a:avLst/>
          </a:prstGeom>
          <a:noFill/>
          <a:ln w="50800">
            <a:noFill/>
            <a:miter lim="800000"/>
            <a:headEnd/>
            <a:tailEnd/>
          </a:ln>
        </p:spPr>
        <p:txBody>
          <a:bodyPr wrap="none">
            <a:spAutoFit/>
          </a:bodyPr>
          <a:lstStyle/>
          <a:p>
            <a:pPr algn="ctr" eaLnBrk="0" hangingPunct="0"/>
            <a:r>
              <a:rPr lang="en-US" altLang="en-US" sz="2400" b="1">
                <a:solidFill>
                  <a:srgbClr val="FFFFFF"/>
                </a:solidFill>
              </a:rPr>
              <a:t>I</a:t>
            </a:r>
          </a:p>
        </p:txBody>
      </p:sp>
      <p:sp>
        <p:nvSpPr>
          <p:cNvPr id="25605" name="Text Box 12"/>
          <p:cNvSpPr txBox="1">
            <a:spLocks noChangeArrowheads="1"/>
          </p:cNvSpPr>
          <p:nvPr/>
        </p:nvSpPr>
        <p:spPr bwMode="auto">
          <a:xfrm>
            <a:off x="1162050" y="901700"/>
            <a:ext cx="522288" cy="457200"/>
          </a:xfrm>
          <a:prstGeom prst="rect">
            <a:avLst/>
          </a:prstGeom>
          <a:noFill/>
          <a:ln w="50800">
            <a:noFill/>
            <a:miter lim="800000"/>
            <a:headEnd/>
            <a:tailEnd/>
          </a:ln>
        </p:spPr>
        <p:txBody>
          <a:bodyPr wrap="none">
            <a:spAutoFit/>
          </a:bodyPr>
          <a:lstStyle/>
          <a:p>
            <a:pPr algn="ctr" eaLnBrk="0" hangingPunct="0"/>
            <a:r>
              <a:rPr lang="en-US" altLang="en-US" sz="2400" b="1">
                <a:solidFill>
                  <a:srgbClr val="FFFFFF"/>
                </a:solidFill>
              </a:rPr>
              <a:t>IIa</a:t>
            </a:r>
          </a:p>
        </p:txBody>
      </p:sp>
      <p:sp>
        <p:nvSpPr>
          <p:cNvPr id="25606" name="Text Box 13"/>
          <p:cNvSpPr txBox="1">
            <a:spLocks noChangeArrowheads="1"/>
          </p:cNvSpPr>
          <p:nvPr/>
        </p:nvSpPr>
        <p:spPr bwMode="auto">
          <a:xfrm>
            <a:off x="1682750" y="901700"/>
            <a:ext cx="539750" cy="457200"/>
          </a:xfrm>
          <a:prstGeom prst="rect">
            <a:avLst/>
          </a:prstGeom>
          <a:noFill/>
          <a:ln w="50800">
            <a:noFill/>
            <a:miter lim="800000"/>
            <a:headEnd/>
            <a:tailEnd/>
          </a:ln>
        </p:spPr>
        <p:txBody>
          <a:bodyPr wrap="none">
            <a:spAutoFit/>
          </a:bodyPr>
          <a:lstStyle/>
          <a:p>
            <a:pPr algn="ctr" eaLnBrk="0" hangingPunct="0"/>
            <a:r>
              <a:rPr lang="en-US" altLang="en-US" sz="2400" b="1">
                <a:solidFill>
                  <a:srgbClr val="FFFFFF"/>
                </a:solidFill>
              </a:rPr>
              <a:t>IIb</a:t>
            </a:r>
          </a:p>
        </p:txBody>
      </p:sp>
      <p:sp>
        <p:nvSpPr>
          <p:cNvPr id="25607" name="Text Box 14"/>
          <p:cNvSpPr txBox="1">
            <a:spLocks noChangeArrowheads="1"/>
          </p:cNvSpPr>
          <p:nvPr/>
        </p:nvSpPr>
        <p:spPr bwMode="auto">
          <a:xfrm>
            <a:off x="2287588" y="927100"/>
            <a:ext cx="438150" cy="457200"/>
          </a:xfrm>
          <a:prstGeom prst="rect">
            <a:avLst/>
          </a:prstGeom>
          <a:noFill/>
          <a:ln w="50800">
            <a:noFill/>
            <a:miter lim="800000"/>
            <a:headEnd/>
            <a:tailEnd/>
          </a:ln>
        </p:spPr>
        <p:txBody>
          <a:bodyPr wrap="none">
            <a:spAutoFit/>
          </a:bodyPr>
          <a:lstStyle/>
          <a:p>
            <a:pPr algn="ctr" eaLnBrk="0" hangingPunct="0"/>
            <a:r>
              <a:rPr lang="en-US" altLang="en-US" sz="2400" b="1">
                <a:solidFill>
                  <a:srgbClr val="FFFFFF"/>
                </a:solidFill>
              </a:rPr>
              <a:t>III</a:t>
            </a:r>
          </a:p>
        </p:txBody>
      </p:sp>
      <p:sp>
        <p:nvSpPr>
          <p:cNvPr id="25608" name="Text Box 15"/>
          <p:cNvSpPr txBox="1">
            <a:spLocks noChangeArrowheads="1"/>
          </p:cNvSpPr>
          <p:nvPr/>
        </p:nvSpPr>
        <p:spPr bwMode="auto">
          <a:xfrm>
            <a:off x="2995613" y="1482725"/>
            <a:ext cx="5688012" cy="4541243"/>
          </a:xfrm>
          <a:prstGeom prst="rect">
            <a:avLst/>
          </a:prstGeom>
          <a:solidFill>
            <a:srgbClr val="0070C0"/>
          </a:solidFill>
          <a:ln w="9525">
            <a:noFill/>
            <a:miter lim="800000"/>
            <a:headEnd/>
            <a:tailEnd/>
          </a:ln>
        </p:spPr>
        <p:txBody>
          <a:bodyPr>
            <a:spAutoFit/>
          </a:bodyPr>
          <a:lstStyle/>
          <a:p>
            <a:pPr>
              <a:spcBef>
                <a:spcPct val="55000"/>
              </a:spcBef>
            </a:pPr>
            <a:r>
              <a:rPr lang="en-US" sz="2100" dirty="0">
                <a:solidFill>
                  <a:srgbClr val="FFFFFF"/>
                </a:solidFill>
              </a:rPr>
              <a:t>12-lead ECG (within 10 minutes)</a:t>
            </a:r>
          </a:p>
          <a:p>
            <a:pPr>
              <a:spcBef>
                <a:spcPct val="55000"/>
              </a:spcBef>
            </a:pPr>
            <a:r>
              <a:rPr lang="en-US" sz="2800" b="1" dirty="0" err="1">
                <a:solidFill>
                  <a:srgbClr val="FFC000"/>
                </a:solidFill>
              </a:rPr>
              <a:t>Troponin</a:t>
            </a:r>
            <a:endParaRPr lang="en-US" sz="2800" b="1" dirty="0">
              <a:solidFill>
                <a:srgbClr val="FFC000"/>
              </a:solidFill>
            </a:endParaRPr>
          </a:p>
          <a:p>
            <a:pPr lvl="1" indent="-342900">
              <a:spcBef>
                <a:spcPct val="25000"/>
              </a:spcBef>
              <a:buSzPct val="65000"/>
              <a:buFont typeface="Times" pitchFamily="18" charset="0"/>
              <a:buChar char="•"/>
            </a:pPr>
            <a:r>
              <a:rPr lang="en-US" sz="2100" dirty="0">
                <a:solidFill>
                  <a:srgbClr val="FFC000"/>
                </a:solidFill>
              </a:rPr>
              <a:t>Immediate</a:t>
            </a:r>
          </a:p>
          <a:p>
            <a:pPr lvl="1" indent="-342900">
              <a:spcBef>
                <a:spcPct val="25000"/>
              </a:spcBef>
              <a:buSzPct val="65000"/>
              <a:buFont typeface="Times" pitchFamily="18" charset="0"/>
              <a:buChar char="•"/>
            </a:pPr>
            <a:r>
              <a:rPr lang="en-US" sz="2100" dirty="0">
                <a:solidFill>
                  <a:srgbClr val="FFC000"/>
                </a:solidFill>
              </a:rPr>
              <a:t>Repeated </a:t>
            </a:r>
            <a:r>
              <a:rPr lang="en-US" sz="2100" dirty="0" smtClean="0">
                <a:solidFill>
                  <a:srgbClr val="FFC000"/>
                </a:solidFill>
              </a:rPr>
              <a:t> </a:t>
            </a:r>
            <a:r>
              <a:rPr lang="en-US" sz="2100" dirty="0">
                <a:solidFill>
                  <a:srgbClr val="FFC000"/>
                </a:solidFill>
              </a:rPr>
              <a:t>if negative</a:t>
            </a:r>
          </a:p>
          <a:p>
            <a:pPr>
              <a:spcBef>
                <a:spcPct val="55000"/>
              </a:spcBef>
            </a:pPr>
            <a:r>
              <a:rPr lang="en-US" sz="2100" dirty="0">
                <a:solidFill>
                  <a:srgbClr val="FFFFFF"/>
                </a:solidFill>
              </a:rPr>
              <a:t>Repeat ECG if negative and clinical suspicion is high for ACS</a:t>
            </a:r>
          </a:p>
          <a:p>
            <a:pPr>
              <a:spcBef>
                <a:spcPct val="55000"/>
              </a:spcBef>
            </a:pPr>
            <a:r>
              <a:rPr lang="en-US" sz="2100" b="1" dirty="0">
                <a:solidFill>
                  <a:srgbClr val="FFFF00"/>
                </a:solidFill>
              </a:rPr>
              <a:t>TIMI or GRACE Risk Scoring</a:t>
            </a:r>
          </a:p>
          <a:p>
            <a:pPr>
              <a:spcBef>
                <a:spcPct val="55000"/>
              </a:spcBef>
            </a:pPr>
            <a:r>
              <a:rPr lang="en-US" sz="2100" b="1" dirty="0" smtClean="0">
                <a:solidFill>
                  <a:srgbClr val="FFFF00"/>
                </a:solidFill>
              </a:rPr>
              <a:t>BNP  </a:t>
            </a:r>
            <a:r>
              <a:rPr lang="en-US" sz="2100" b="1" dirty="0">
                <a:solidFill>
                  <a:srgbClr val="FFFF00"/>
                </a:solidFill>
              </a:rPr>
              <a:t>for risk assessment</a:t>
            </a:r>
          </a:p>
          <a:p>
            <a:pPr>
              <a:spcBef>
                <a:spcPct val="55000"/>
              </a:spcBef>
            </a:pPr>
            <a:r>
              <a:rPr lang="en-US" sz="2100" dirty="0" smtClean="0">
                <a:solidFill>
                  <a:srgbClr val="FFFFFF"/>
                </a:solidFill>
              </a:rPr>
              <a:t>Search </a:t>
            </a:r>
            <a:r>
              <a:rPr lang="en-US" sz="2100" dirty="0">
                <a:solidFill>
                  <a:srgbClr val="FFFFFF"/>
                </a:solidFill>
              </a:rPr>
              <a:t>for non-coronary causes of </a:t>
            </a:r>
            <a:br>
              <a:rPr lang="en-US" sz="2100" dirty="0">
                <a:solidFill>
                  <a:srgbClr val="FFFFFF"/>
                </a:solidFill>
              </a:rPr>
            </a:br>
            <a:r>
              <a:rPr lang="en-US" sz="2100" dirty="0">
                <a:solidFill>
                  <a:srgbClr val="FFFFFF"/>
                </a:solidFill>
              </a:rPr>
              <a:t>symptoms</a:t>
            </a:r>
          </a:p>
        </p:txBody>
      </p:sp>
      <p:pic>
        <p:nvPicPr>
          <p:cNvPr id="25609" name="Picture 26"/>
          <p:cNvPicPr>
            <a:picLocks noChangeAspect="1" noChangeArrowheads="1"/>
          </p:cNvPicPr>
          <p:nvPr/>
        </p:nvPicPr>
        <p:blipFill>
          <a:blip r:embed="rId3" cstate="print"/>
          <a:srcRect/>
          <a:stretch>
            <a:fillRect/>
          </a:stretch>
        </p:blipFill>
        <p:spPr bwMode="auto">
          <a:xfrm>
            <a:off x="415925" y="1590675"/>
            <a:ext cx="628650" cy="500063"/>
          </a:xfrm>
          <a:prstGeom prst="rect">
            <a:avLst/>
          </a:prstGeom>
          <a:noFill/>
          <a:ln w="12700">
            <a:noFill/>
            <a:miter lim="800000"/>
            <a:headEnd/>
            <a:tailEnd/>
          </a:ln>
        </p:spPr>
      </p:pic>
      <p:sp>
        <p:nvSpPr>
          <p:cNvPr id="25610" name="Text Box 5"/>
          <p:cNvSpPr txBox="1">
            <a:spLocks noChangeArrowheads="1"/>
          </p:cNvSpPr>
          <p:nvPr/>
        </p:nvSpPr>
        <p:spPr bwMode="auto">
          <a:xfrm>
            <a:off x="1673225" y="6600825"/>
            <a:ext cx="6083300" cy="257175"/>
          </a:xfrm>
          <a:prstGeom prst="rect">
            <a:avLst/>
          </a:prstGeom>
          <a:noFill/>
          <a:ln w="9525">
            <a:noFill/>
            <a:miter lim="800000"/>
            <a:headEnd/>
            <a:tailEnd/>
          </a:ln>
        </p:spPr>
        <p:txBody>
          <a:bodyPr anchor="ctr">
            <a:spAutoFit/>
          </a:bodyPr>
          <a:lstStyle/>
          <a:p>
            <a:pPr algn="r">
              <a:lnSpc>
                <a:spcPct val="90000"/>
              </a:lnSpc>
              <a:spcBef>
                <a:spcPct val="30000"/>
              </a:spcBef>
            </a:pPr>
            <a:r>
              <a:rPr lang="en-US" sz="1200">
                <a:solidFill>
                  <a:srgbClr val="FFFFFF"/>
                </a:solidFill>
              </a:rPr>
              <a:t>Braunwald E, et al. </a:t>
            </a:r>
            <a:r>
              <a:rPr lang="en-US" sz="1200" i="1">
                <a:solidFill>
                  <a:srgbClr val="FFFFFF"/>
                </a:solidFill>
              </a:rPr>
              <a:t>J Am Coll Cardiol. </a:t>
            </a:r>
            <a:r>
              <a:rPr lang="en-US" sz="1200">
                <a:solidFill>
                  <a:srgbClr val="FFFFFF"/>
                </a:solidFill>
              </a:rPr>
              <a:t>2002;40:1366-74.</a:t>
            </a:r>
          </a:p>
        </p:txBody>
      </p:sp>
      <p:pic>
        <p:nvPicPr>
          <p:cNvPr id="25611" name="Picture 26"/>
          <p:cNvPicPr>
            <a:picLocks noChangeAspect="1" noChangeArrowheads="1"/>
          </p:cNvPicPr>
          <p:nvPr/>
        </p:nvPicPr>
        <p:blipFill>
          <a:blip r:embed="rId3" cstate="print"/>
          <a:srcRect/>
          <a:stretch>
            <a:fillRect/>
          </a:stretch>
        </p:blipFill>
        <p:spPr bwMode="auto">
          <a:xfrm>
            <a:off x="434975" y="2228850"/>
            <a:ext cx="628650" cy="500063"/>
          </a:xfrm>
          <a:prstGeom prst="rect">
            <a:avLst/>
          </a:prstGeom>
          <a:noFill/>
          <a:ln w="12700">
            <a:noFill/>
            <a:miter lim="800000"/>
            <a:headEnd/>
            <a:tailEnd/>
          </a:ln>
        </p:spPr>
      </p:pic>
      <p:pic>
        <p:nvPicPr>
          <p:cNvPr id="25612" name="Picture 26"/>
          <p:cNvPicPr>
            <a:picLocks noChangeAspect="1" noChangeArrowheads="1"/>
          </p:cNvPicPr>
          <p:nvPr/>
        </p:nvPicPr>
        <p:blipFill>
          <a:blip r:embed="rId3" cstate="print"/>
          <a:srcRect/>
          <a:stretch>
            <a:fillRect/>
          </a:stretch>
        </p:blipFill>
        <p:spPr bwMode="auto">
          <a:xfrm>
            <a:off x="425450" y="3419475"/>
            <a:ext cx="628650" cy="500063"/>
          </a:xfrm>
          <a:prstGeom prst="rect">
            <a:avLst/>
          </a:prstGeom>
          <a:noFill/>
          <a:ln w="12700">
            <a:noFill/>
            <a:miter lim="800000"/>
            <a:headEnd/>
            <a:tailEnd/>
          </a:ln>
        </p:spPr>
      </p:pic>
      <p:pic>
        <p:nvPicPr>
          <p:cNvPr id="25613" name="Picture 26"/>
          <p:cNvPicPr>
            <a:picLocks noChangeAspect="1" noChangeArrowheads="1"/>
          </p:cNvPicPr>
          <p:nvPr/>
        </p:nvPicPr>
        <p:blipFill>
          <a:blip r:embed="rId3" cstate="print"/>
          <a:srcRect/>
          <a:stretch>
            <a:fillRect/>
          </a:stretch>
        </p:blipFill>
        <p:spPr bwMode="auto">
          <a:xfrm>
            <a:off x="1054100" y="4210050"/>
            <a:ext cx="628650" cy="500063"/>
          </a:xfrm>
          <a:prstGeom prst="rect">
            <a:avLst/>
          </a:prstGeom>
          <a:noFill/>
          <a:ln w="12700">
            <a:noFill/>
            <a:miter lim="800000"/>
            <a:headEnd/>
            <a:tailEnd/>
          </a:ln>
        </p:spPr>
      </p:pic>
      <p:pic>
        <p:nvPicPr>
          <p:cNvPr id="25614" name="Picture 26"/>
          <p:cNvPicPr>
            <a:picLocks noChangeAspect="1" noChangeArrowheads="1"/>
          </p:cNvPicPr>
          <p:nvPr/>
        </p:nvPicPr>
        <p:blipFill>
          <a:blip r:embed="rId3" cstate="print"/>
          <a:srcRect/>
          <a:stretch>
            <a:fillRect/>
          </a:stretch>
        </p:blipFill>
        <p:spPr bwMode="auto">
          <a:xfrm>
            <a:off x="1673225" y="4819650"/>
            <a:ext cx="628650" cy="500063"/>
          </a:xfrm>
          <a:prstGeom prst="rect">
            <a:avLst/>
          </a:prstGeom>
          <a:noFill/>
          <a:ln w="12700">
            <a:noFill/>
            <a:miter lim="800000"/>
            <a:headEnd/>
            <a:tailEnd/>
          </a:ln>
        </p:spPr>
      </p:pic>
      <p:pic>
        <p:nvPicPr>
          <p:cNvPr id="25615" name="Picture 26"/>
          <p:cNvPicPr>
            <a:picLocks noChangeAspect="1" noChangeArrowheads="1"/>
          </p:cNvPicPr>
          <p:nvPr/>
        </p:nvPicPr>
        <p:blipFill>
          <a:blip r:embed="rId3" cstate="print"/>
          <a:srcRect/>
          <a:stretch>
            <a:fillRect/>
          </a:stretch>
        </p:blipFill>
        <p:spPr bwMode="auto">
          <a:xfrm>
            <a:off x="425450" y="5591175"/>
            <a:ext cx="628650" cy="500063"/>
          </a:xfrm>
          <a:prstGeom prst="rect">
            <a:avLst/>
          </a:prstGeom>
          <a:noFill/>
          <a:ln w="12700">
            <a:noFill/>
            <a:miter lim="800000"/>
            <a:headEnd/>
            <a:tailEnd/>
          </a:ln>
        </p:spPr>
      </p:pic>
    </p:spTree>
  </p:cSld>
  <p:clrMapOvr>
    <a:masterClrMapping/>
  </p:clrMapOvr>
  <p:transition>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8"/>
          <p:cNvSpPr>
            <a:spLocks noChangeArrowheads="1"/>
          </p:cNvSpPr>
          <p:nvPr/>
        </p:nvSpPr>
        <p:spPr bwMode="auto">
          <a:xfrm>
            <a:off x="1187450" y="0"/>
            <a:ext cx="7956550" cy="981075"/>
          </a:xfrm>
          <a:prstGeom prst="rect">
            <a:avLst/>
          </a:prstGeom>
          <a:solidFill>
            <a:srgbClr val="800000"/>
          </a:solidFill>
          <a:ln w="9525">
            <a:noFill/>
            <a:miter lim="800000"/>
            <a:headEnd/>
            <a:tailEnd/>
          </a:ln>
        </p:spPr>
        <p:txBody>
          <a:bodyPr wrap="none" lIns="90000" tIns="46800" rIns="90000" bIns="46800" anchor="ctr"/>
          <a:lstStyle/>
          <a:p>
            <a:pPr algn="ctr" eaLnBrk="1" hangingPunct="1"/>
            <a:r>
              <a:rPr lang="it-IT" altLang="it-IT" sz="2800" b="1">
                <a:solidFill>
                  <a:schemeClr val="bg1"/>
                </a:solidFill>
              </a:rPr>
              <a:t>Emergency Department Admission</a:t>
            </a:r>
            <a:r>
              <a:rPr lang="it-IT" altLang="it-IT" sz="2400" b="1">
                <a:solidFill>
                  <a:schemeClr val="bg1"/>
                </a:solidFill>
              </a:rPr>
              <a:t> </a:t>
            </a:r>
          </a:p>
          <a:p>
            <a:pPr algn="ctr" eaLnBrk="1" hangingPunct="1"/>
            <a:r>
              <a:rPr lang="it-IT" altLang="it-IT" sz="2000" b="1">
                <a:solidFill>
                  <a:schemeClr val="bg1"/>
                </a:solidFill>
              </a:rPr>
              <a:t>25/09/2013  h: 12:08</a:t>
            </a:r>
          </a:p>
        </p:txBody>
      </p:sp>
      <p:pic>
        <p:nvPicPr>
          <p:cNvPr id="36870" name="Picture 13" descr="untitled"/>
          <p:cNvPicPr>
            <a:picLocks noChangeAspect="1" noChangeArrowheads="1"/>
          </p:cNvPicPr>
          <p:nvPr/>
        </p:nvPicPr>
        <p:blipFill>
          <a:blip r:embed="rId2" cstate="print"/>
          <a:srcRect/>
          <a:stretch>
            <a:fillRect/>
          </a:stretch>
        </p:blipFill>
        <p:spPr bwMode="auto">
          <a:xfrm>
            <a:off x="4157663" y="2079625"/>
            <a:ext cx="1600200" cy="1600200"/>
          </a:xfrm>
          <a:prstGeom prst="rect">
            <a:avLst/>
          </a:prstGeom>
          <a:noFill/>
          <a:ln w="19050">
            <a:solidFill>
              <a:srgbClr val="993366"/>
            </a:solidFill>
            <a:miter lim="800000"/>
            <a:headEnd/>
            <a:tailEnd/>
          </a:ln>
        </p:spPr>
      </p:pic>
      <p:sp>
        <p:nvSpPr>
          <p:cNvPr id="36871" name="Text Box 17"/>
          <p:cNvSpPr txBox="1">
            <a:spLocks noChangeArrowheads="1"/>
          </p:cNvSpPr>
          <p:nvPr/>
        </p:nvSpPr>
        <p:spPr bwMode="auto">
          <a:xfrm>
            <a:off x="3995738" y="1125538"/>
            <a:ext cx="2808287" cy="725456"/>
          </a:xfrm>
          <a:prstGeom prst="rect">
            <a:avLst/>
          </a:prstGeom>
          <a:noFill/>
          <a:ln w="28575">
            <a:solidFill>
              <a:srgbClr val="800000"/>
            </a:solidFill>
            <a:miter lim="800000"/>
            <a:headEnd/>
            <a:tailEnd/>
          </a:ln>
        </p:spPr>
        <p:txBody>
          <a:bodyPr lIns="90000" tIns="46800" rIns="90000" bIns="46800">
            <a:spAutoFit/>
          </a:bodyPr>
          <a:lstStyle/>
          <a:p>
            <a:pPr eaLnBrk="1" hangingPunct="1">
              <a:spcBef>
                <a:spcPct val="50000"/>
              </a:spcBef>
            </a:pPr>
            <a:r>
              <a:rPr lang="it-IT" altLang="it-IT" sz="1400" dirty="0"/>
              <a:t>TnI </a:t>
            </a:r>
            <a:r>
              <a:rPr lang="it-IT" altLang="it-IT" sz="1400" b="1" dirty="0"/>
              <a:t>4.07 ng/ml </a:t>
            </a:r>
            <a:r>
              <a:rPr lang="it-IT" altLang="it-IT" sz="1400" dirty="0"/>
              <a:t>[0.00-0.03]</a:t>
            </a:r>
          </a:p>
          <a:p>
            <a:pPr eaLnBrk="1" hangingPunct="1">
              <a:spcBef>
                <a:spcPct val="50000"/>
              </a:spcBef>
            </a:pPr>
            <a:r>
              <a:rPr lang="it-IT" altLang="it-IT" sz="1400" b="1" dirty="0"/>
              <a:t>BNP</a:t>
            </a:r>
            <a:r>
              <a:rPr lang="it-IT" altLang="it-IT" sz="1400" dirty="0"/>
              <a:t> </a:t>
            </a:r>
            <a:r>
              <a:rPr lang="it-IT" altLang="it-IT" b="1" dirty="0"/>
              <a:t>727 pg/ml </a:t>
            </a:r>
            <a:r>
              <a:rPr lang="it-IT" altLang="it-IT" dirty="0"/>
              <a:t>[0.0-&lt;100]</a:t>
            </a:r>
          </a:p>
        </p:txBody>
      </p:sp>
      <p:pic>
        <p:nvPicPr>
          <p:cNvPr id="36872" name="Picture 10" descr="Immagine"/>
          <p:cNvPicPr>
            <a:picLocks noChangeAspect="1" noChangeArrowheads="1"/>
          </p:cNvPicPr>
          <p:nvPr/>
        </p:nvPicPr>
        <p:blipFill>
          <a:blip r:embed="rId3" cstate="print"/>
          <a:srcRect/>
          <a:stretch>
            <a:fillRect/>
          </a:stretch>
        </p:blipFill>
        <p:spPr bwMode="auto">
          <a:xfrm>
            <a:off x="704160" y="1125538"/>
            <a:ext cx="2931216" cy="4319686"/>
          </a:xfrm>
          <a:prstGeom prst="rect">
            <a:avLst/>
          </a:prstGeom>
          <a:noFill/>
          <a:ln w="28575">
            <a:solidFill>
              <a:schemeClr val="tx1"/>
            </a:solidFill>
            <a:miter lim="800000"/>
            <a:headEnd/>
            <a:tailEnd/>
          </a:ln>
        </p:spPr>
      </p:pic>
      <p:sp>
        <p:nvSpPr>
          <p:cNvPr id="36873" name="Text Box 12"/>
          <p:cNvSpPr txBox="1">
            <a:spLocks noChangeArrowheads="1"/>
          </p:cNvSpPr>
          <p:nvPr/>
        </p:nvSpPr>
        <p:spPr bwMode="auto">
          <a:xfrm>
            <a:off x="6011863" y="5949950"/>
            <a:ext cx="3240087" cy="457200"/>
          </a:xfrm>
          <a:prstGeom prst="rect">
            <a:avLst/>
          </a:prstGeom>
          <a:noFill/>
          <a:ln w="9525">
            <a:noFill/>
            <a:miter lim="800000"/>
            <a:headEnd/>
            <a:tailEnd/>
          </a:ln>
        </p:spPr>
        <p:txBody>
          <a:bodyPr lIns="90000" tIns="46800" rIns="90000" bIns="46800">
            <a:spAutoFit/>
          </a:bodyPr>
          <a:lstStyle/>
          <a:p>
            <a:pPr algn="ctr" eaLnBrk="1" hangingPunct="1">
              <a:spcBef>
                <a:spcPct val="50000"/>
              </a:spcBef>
            </a:pPr>
            <a:r>
              <a:rPr lang="it-IT" altLang="it-IT" sz="2400" b="1">
                <a:solidFill>
                  <a:srgbClr val="800000"/>
                </a:solidFill>
              </a:rPr>
              <a:t>LAB Tests</a:t>
            </a:r>
          </a:p>
        </p:txBody>
      </p:sp>
      <p:sp>
        <p:nvSpPr>
          <p:cNvPr id="36874" name="Rectangle 15"/>
          <p:cNvSpPr>
            <a:spLocks noChangeArrowheads="1"/>
          </p:cNvSpPr>
          <p:nvPr/>
        </p:nvSpPr>
        <p:spPr bwMode="auto">
          <a:xfrm>
            <a:off x="5932488" y="4414838"/>
            <a:ext cx="3211512" cy="1325620"/>
          </a:xfrm>
          <a:prstGeom prst="rect">
            <a:avLst/>
          </a:prstGeom>
          <a:noFill/>
          <a:ln w="28575">
            <a:solidFill>
              <a:srgbClr val="800000"/>
            </a:solidFill>
            <a:miter lim="800000"/>
            <a:headEnd/>
            <a:tailEnd/>
          </a:ln>
        </p:spPr>
        <p:txBody>
          <a:bodyPr lIns="90000" tIns="46800" rIns="90000" bIns="46800">
            <a:spAutoFit/>
          </a:bodyPr>
          <a:lstStyle/>
          <a:p>
            <a:pPr algn="ctr" eaLnBrk="1" hangingPunct="1"/>
            <a:endParaRPr lang="it-IT" altLang="it-IT" sz="1200" dirty="0"/>
          </a:p>
          <a:p>
            <a:pPr algn="ctr" eaLnBrk="1" hangingPunct="1"/>
            <a:endParaRPr lang="it-IT" altLang="it-IT" sz="1200" dirty="0"/>
          </a:p>
          <a:p>
            <a:pPr algn="ctr" eaLnBrk="1" hangingPunct="1"/>
            <a:r>
              <a:rPr lang="it-IT" altLang="it-IT" sz="1200" b="1" dirty="0"/>
              <a:t>Tn I</a:t>
            </a:r>
            <a:r>
              <a:rPr lang="it-IT" altLang="it-IT" sz="1200" dirty="0"/>
              <a:t> 8.25 ng/ml [0.00-0.06] </a:t>
            </a:r>
          </a:p>
          <a:p>
            <a:pPr algn="ctr" eaLnBrk="1" hangingPunct="1"/>
            <a:endParaRPr lang="it-IT" altLang="it-IT" sz="1200" b="1" dirty="0"/>
          </a:p>
          <a:p>
            <a:pPr algn="ctr" eaLnBrk="1" hangingPunct="1"/>
            <a:r>
              <a:rPr lang="it-IT" altLang="it-IT" sz="1600" b="1" dirty="0"/>
              <a:t>Tn T HS 383.5 pg/ml  [0.00-13]</a:t>
            </a:r>
          </a:p>
          <a:p>
            <a:pPr eaLnBrk="1" hangingPunct="1"/>
            <a:endParaRPr lang="it-IT" altLang="it-IT" sz="1600" dirty="0"/>
          </a:p>
        </p:txBody>
      </p:sp>
      <p:sp>
        <p:nvSpPr>
          <p:cNvPr id="36877" name="Rectangle 8"/>
          <p:cNvSpPr>
            <a:spLocks noChangeArrowheads="1"/>
          </p:cNvSpPr>
          <p:nvPr/>
        </p:nvSpPr>
        <p:spPr bwMode="auto">
          <a:xfrm>
            <a:off x="0" y="0"/>
            <a:ext cx="9144000" cy="981075"/>
          </a:xfrm>
          <a:prstGeom prst="rect">
            <a:avLst/>
          </a:prstGeom>
          <a:solidFill>
            <a:srgbClr val="0099CC"/>
          </a:solidFill>
          <a:ln w="9525">
            <a:noFill/>
            <a:miter lim="800000"/>
            <a:headEnd/>
            <a:tailEnd/>
          </a:ln>
        </p:spPr>
        <p:txBody>
          <a:bodyPr wrap="none" lIns="90000" tIns="46800" rIns="90000" bIns="46800" anchor="ctr"/>
          <a:lstStyle/>
          <a:p>
            <a:pPr algn="ctr" eaLnBrk="1" hangingPunct="1"/>
            <a:r>
              <a:rPr lang="it-IT" altLang="it-IT" sz="3200" b="1" dirty="0" smtClean="0">
                <a:solidFill>
                  <a:srgbClr val="FFC000"/>
                </a:solidFill>
              </a:rPr>
              <a:t>BNP for ACS diagnosis and Prognosis</a:t>
            </a:r>
            <a:endParaRPr lang="it-IT" altLang="it-IT" sz="3200" b="1" dirty="0">
              <a:solidFill>
                <a:srgbClr val="FFC000"/>
              </a:solidFill>
            </a:endParaRPr>
          </a:p>
        </p:txBody>
      </p:sp>
      <p:pic>
        <p:nvPicPr>
          <p:cNvPr id="36880" name="Immagine 23"/>
          <p:cNvPicPr>
            <a:picLocks noChangeAspect="1"/>
          </p:cNvPicPr>
          <p:nvPr/>
        </p:nvPicPr>
        <p:blipFill>
          <a:blip r:embed="rId4" cstate="print"/>
          <a:srcRect/>
          <a:stretch>
            <a:fillRect/>
          </a:stretch>
        </p:blipFill>
        <p:spPr bwMode="auto">
          <a:xfrm>
            <a:off x="3851920" y="4005064"/>
            <a:ext cx="1965325" cy="1963738"/>
          </a:xfrm>
          <a:prstGeom prst="rect">
            <a:avLst/>
          </a:prstGeom>
          <a:noFill/>
          <a:ln w="9525">
            <a:noFill/>
            <a:miter lim="800000"/>
            <a:headEnd/>
            <a:tailEnd/>
          </a:ln>
        </p:spPr>
      </p:pic>
      <p:sp>
        <p:nvSpPr>
          <p:cNvPr id="36881" name="Rettangolo 1"/>
          <p:cNvSpPr>
            <a:spLocks noChangeArrowheads="1"/>
          </p:cNvSpPr>
          <p:nvPr/>
        </p:nvSpPr>
        <p:spPr bwMode="auto">
          <a:xfrm>
            <a:off x="5829300" y="2008188"/>
            <a:ext cx="2338388" cy="369887"/>
          </a:xfrm>
          <a:prstGeom prst="rect">
            <a:avLst/>
          </a:prstGeom>
          <a:noFill/>
          <a:ln w="9525">
            <a:noFill/>
            <a:miter lim="800000"/>
            <a:headEnd/>
            <a:tailEnd/>
          </a:ln>
        </p:spPr>
        <p:txBody>
          <a:bodyPr wrap="none">
            <a:spAutoFit/>
          </a:bodyPr>
          <a:lstStyle/>
          <a:p>
            <a:pPr eaLnBrk="1" hangingPunct="1"/>
            <a:r>
              <a:rPr lang="it-IT" altLang="it-IT" b="1">
                <a:solidFill>
                  <a:srgbClr val="FF0000"/>
                </a:solidFill>
              </a:rPr>
              <a:t>25/09/2013  h: 12:15</a:t>
            </a:r>
          </a:p>
        </p:txBody>
      </p:sp>
      <p:sp>
        <p:nvSpPr>
          <p:cNvPr id="36882" name="Rettangolo 2"/>
          <p:cNvSpPr>
            <a:spLocks noChangeArrowheads="1"/>
          </p:cNvSpPr>
          <p:nvPr/>
        </p:nvSpPr>
        <p:spPr bwMode="auto">
          <a:xfrm>
            <a:off x="6156176" y="3933056"/>
            <a:ext cx="2338388" cy="369887"/>
          </a:xfrm>
          <a:prstGeom prst="rect">
            <a:avLst/>
          </a:prstGeom>
          <a:noFill/>
          <a:ln w="9525">
            <a:noFill/>
            <a:miter lim="800000"/>
            <a:headEnd/>
            <a:tailEnd/>
          </a:ln>
        </p:spPr>
        <p:txBody>
          <a:bodyPr wrap="none">
            <a:spAutoFit/>
          </a:bodyPr>
          <a:lstStyle/>
          <a:p>
            <a:pPr eaLnBrk="1" hangingPunct="1"/>
            <a:r>
              <a:rPr lang="it-IT" altLang="it-IT" b="1" dirty="0">
                <a:solidFill>
                  <a:srgbClr val="FF0000"/>
                </a:solidFill>
              </a:rPr>
              <a:t>25/09/2013  h: 13:10</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p:cNvSpPr>
          <p:nvPr/>
        </p:nvSpPr>
        <p:spPr bwMode="auto">
          <a:xfrm>
            <a:off x="457200" y="58738"/>
            <a:ext cx="8229600" cy="706437"/>
          </a:xfrm>
          <a:prstGeom prst="rect">
            <a:avLst/>
          </a:prstGeom>
          <a:solidFill>
            <a:srgbClr val="0070C0"/>
          </a:solidFill>
          <a:ln>
            <a:noFill/>
          </a:ln>
          <a:extLst/>
        </p:spPr>
        <p:txBody>
          <a:bodyPr anchor="ctr"/>
          <a:lstStyle/>
          <a:p>
            <a:pPr algn="ctr" eaLnBrk="0" hangingPunct="0">
              <a:defRPr/>
            </a:pPr>
            <a:r>
              <a:rPr lang="it-IT" sz="2800" dirty="0">
                <a:solidFill>
                  <a:srgbClr val="FFC000"/>
                </a:solidFill>
                <a:effectLst>
                  <a:outerShdw blurRad="38100" dist="38100" dir="2700000" algn="tl">
                    <a:srgbClr val="C0C0C0"/>
                  </a:outerShdw>
                </a:effectLst>
                <a:ea typeface="ＭＳ Ｐゴシック" pitchFamily="34" charset="-128"/>
              </a:rPr>
              <a:t>Heartscape 80 Leads ECG</a:t>
            </a:r>
            <a:endParaRPr lang="it-IT" sz="2800" b="1" dirty="0">
              <a:solidFill>
                <a:srgbClr val="FFC000"/>
              </a:solidFill>
              <a:effectLst>
                <a:outerShdw blurRad="38100" dist="38100" dir="2700000" algn="tl">
                  <a:srgbClr val="C0C0C0"/>
                </a:outerShdw>
              </a:effectLst>
              <a:latin typeface="Calibri" pitchFamily="34" charset="0"/>
              <a:ea typeface="ＭＳ Ｐゴシック" pitchFamily="34" charset="-128"/>
              <a:cs typeface="Arial" pitchFamily="34" charset="0"/>
            </a:endParaRPr>
          </a:p>
        </p:txBody>
      </p:sp>
      <p:pic>
        <p:nvPicPr>
          <p:cNvPr id="41989" name="Picture 6"/>
          <p:cNvPicPr>
            <a:picLocks noChangeAspect="1" noChangeArrowheads="1"/>
          </p:cNvPicPr>
          <p:nvPr/>
        </p:nvPicPr>
        <p:blipFill>
          <a:blip r:embed="rId2" cstate="print"/>
          <a:srcRect/>
          <a:stretch>
            <a:fillRect/>
          </a:stretch>
        </p:blipFill>
        <p:spPr bwMode="auto">
          <a:xfrm>
            <a:off x="92075" y="4292600"/>
            <a:ext cx="3184525" cy="1835150"/>
          </a:xfrm>
          <a:prstGeom prst="rect">
            <a:avLst/>
          </a:prstGeom>
          <a:noFill/>
          <a:ln w="9525">
            <a:noFill/>
            <a:miter lim="800000"/>
            <a:headEnd/>
            <a:tailEnd/>
          </a:ln>
        </p:spPr>
      </p:pic>
      <p:sp>
        <p:nvSpPr>
          <p:cNvPr id="24580" name="Text Box 11"/>
          <p:cNvSpPr txBox="1">
            <a:spLocks noChangeArrowheads="1"/>
          </p:cNvSpPr>
          <p:nvPr/>
        </p:nvSpPr>
        <p:spPr bwMode="auto">
          <a:xfrm>
            <a:off x="250825" y="717550"/>
            <a:ext cx="8424863" cy="1570038"/>
          </a:xfrm>
          <a:prstGeom prst="rect">
            <a:avLst/>
          </a:prstGeom>
          <a:noFill/>
          <a:ln w="9525">
            <a:noFill/>
            <a:miter lim="800000"/>
            <a:headEnd/>
            <a:tailEnd/>
          </a:ln>
        </p:spPr>
        <p:txBody>
          <a:bodyPr>
            <a:spAutoFit/>
          </a:bodyPr>
          <a:lstStyle/>
          <a:p>
            <a:pPr algn="ctr"/>
            <a:endParaRPr lang="it-IT" sz="1600" b="1">
              <a:latin typeface="Calibri" pitchFamily="34" charset="0"/>
            </a:endParaRPr>
          </a:p>
          <a:p>
            <a:pPr algn="ctr"/>
            <a:r>
              <a:rPr lang="it-IT" sz="1600" b="1">
                <a:latin typeface="Calibri" pitchFamily="34" charset="0"/>
              </a:rPr>
              <a:t>Male, 52 years</a:t>
            </a:r>
          </a:p>
          <a:p>
            <a:pPr algn="ctr"/>
            <a:r>
              <a:rPr lang="it-IT" sz="1600">
                <a:latin typeface="Calibri" pitchFamily="34" charset="0"/>
              </a:rPr>
              <a:t>Typical chest Pain with an onset of 30 minutes.  </a:t>
            </a:r>
          </a:p>
          <a:p>
            <a:pPr algn="r"/>
            <a:r>
              <a:rPr lang="it-IT" sz="1600">
                <a:latin typeface="Calibri" pitchFamily="34" charset="0"/>
              </a:rPr>
              <a:t> </a:t>
            </a:r>
            <a:r>
              <a:rPr lang="it-IT" sz="1600" b="1">
                <a:latin typeface="Calibri" pitchFamily="34" charset="0"/>
              </a:rPr>
              <a:t> Anamnesis:</a:t>
            </a:r>
            <a:r>
              <a:rPr lang="it-IT" sz="1600">
                <a:latin typeface="Calibri" pitchFamily="34" charset="0"/>
              </a:rPr>
              <a:t> MI (PTCA and stenting 2010), new PCI one year later. Hypertension. Hypercolesterolemia. Active smoker.</a:t>
            </a:r>
          </a:p>
          <a:p>
            <a:pPr algn="ctr"/>
            <a:r>
              <a:rPr lang="it-IT" sz="1600" b="1">
                <a:latin typeface="Calibri" pitchFamily="34" charset="0"/>
              </a:rPr>
              <a:t>TIMI risk score</a:t>
            </a:r>
            <a:r>
              <a:rPr lang="it-IT" sz="1600">
                <a:latin typeface="Calibri" pitchFamily="34" charset="0"/>
              </a:rPr>
              <a:t>: 4.</a:t>
            </a:r>
          </a:p>
        </p:txBody>
      </p:sp>
      <p:grpSp>
        <p:nvGrpSpPr>
          <p:cNvPr id="2" name="Gruppo 1"/>
          <p:cNvGrpSpPr>
            <a:grpSpLocks/>
          </p:cNvGrpSpPr>
          <p:nvPr/>
        </p:nvGrpSpPr>
        <p:grpSpPr bwMode="auto">
          <a:xfrm>
            <a:off x="323850" y="2349500"/>
            <a:ext cx="4248150" cy="1655763"/>
            <a:chOff x="323850" y="2349500"/>
            <a:chExt cx="4248150" cy="1655763"/>
          </a:xfrm>
        </p:grpSpPr>
        <p:sp>
          <p:nvSpPr>
            <p:cNvPr id="24596" name="Text Box 12"/>
            <p:cNvSpPr txBox="1">
              <a:spLocks noChangeArrowheads="1"/>
            </p:cNvSpPr>
            <p:nvPr/>
          </p:nvSpPr>
          <p:spPr bwMode="auto">
            <a:xfrm>
              <a:off x="393869" y="2554208"/>
              <a:ext cx="4178131" cy="1354217"/>
            </a:xfrm>
            <a:prstGeom prst="rect">
              <a:avLst/>
            </a:prstGeom>
            <a:noFill/>
            <a:ln w="9525">
              <a:noFill/>
              <a:miter lim="800000"/>
              <a:headEnd/>
              <a:tailEnd/>
            </a:ln>
          </p:spPr>
          <p:txBody>
            <a:bodyPr wrap="none">
              <a:spAutoFit/>
            </a:bodyPr>
            <a:lstStyle/>
            <a:p>
              <a:r>
                <a:rPr lang="it-IT" sz="1600" b="1">
                  <a:latin typeface="Calibri" pitchFamily="34" charset="0"/>
                </a:rPr>
                <a:t>ED arrival (21 Sept 2012, h 12:30) :</a:t>
              </a:r>
            </a:p>
            <a:p>
              <a:pPr>
                <a:buFontTx/>
                <a:buChar char="-"/>
              </a:pPr>
              <a:r>
                <a:rPr lang="it-IT" sz="1600">
                  <a:latin typeface="Calibri" pitchFamily="34" charset="0"/>
                </a:rPr>
                <a:t> Troponin I: 0 ng/ml</a:t>
              </a:r>
            </a:p>
            <a:p>
              <a:pPr>
                <a:buFontTx/>
                <a:buChar char="-"/>
              </a:pPr>
              <a:r>
                <a:rPr lang="it-IT" sz="1600">
                  <a:latin typeface="Calibri" pitchFamily="34" charset="0"/>
                </a:rPr>
                <a:t> </a:t>
              </a:r>
              <a:r>
                <a:rPr lang="it-IT" b="1" u="sng">
                  <a:solidFill>
                    <a:srgbClr val="8A0000"/>
                  </a:solidFill>
                  <a:latin typeface="Calibri" pitchFamily="34" charset="0"/>
                </a:rPr>
                <a:t>BNP : 120 pg/ml</a:t>
              </a:r>
            </a:p>
            <a:p>
              <a:r>
                <a:rPr lang="it-IT" sz="1600" b="1" u="sng">
                  <a:solidFill>
                    <a:srgbClr val="8A0000"/>
                  </a:solidFill>
                  <a:latin typeface="Calibri" pitchFamily="34" charset="0"/>
                </a:rPr>
                <a:t>-</a:t>
              </a:r>
              <a:r>
                <a:rPr lang="it-IT" sz="1600">
                  <a:latin typeface="Calibri" pitchFamily="34" charset="0"/>
                </a:rPr>
                <a:t>12 leads ECG: SR, HR 75 bpm. Incomplete RBBB</a:t>
              </a:r>
            </a:p>
            <a:p>
              <a:pPr>
                <a:buFontTx/>
                <a:buChar char="-"/>
              </a:pPr>
              <a:r>
                <a:rPr lang="it-IT" sz="1600">
                  <a:latin typeface="Calibri" pitchFamily="34" charset="0"/>
                </a:rPr>
                <a:t> </a:t>
              </a:r>
              <a:r>
                <a:rPr lang="it-IT" sz="1600" b="1">
                  <a:solidFill>
                    <a:srgbClr val="C00000"/>
                  </a:solidFill>
                  <a:latin typeface="Calibri" pitchFamily="34" charset="0"/>
                </a:rPr>
                <a:t>HeartScape ECG: Red zone (ST elevation)</a:t>
              </a:r>
            </a:p>
          </p:txBody>
        </p:sp>
        <p:sp>
          <p:nvSpPr>
            <p:cNvPr id="24597" name="Rectangle 18"/>
            <p:cNvSpPr>
              <a:spLocks noChangeArrowheads="1"/>
            </p:cNvSpPr>
            <p:nvPr/>
          </p:nvSpPr>
          <p:spPr bwMode="auto">
            <a:xfrm>
              <a:off x="323850" y="2349500"/>
              <a:ext cx="4248150" cy="1655763"/>
            </a:xfrm>
            <a:prstGeom prst="rect">
              <a:avLst/>
            </a:prstGeom>
            <a:noFill/>
            <a:ln w="28575">
              <a:solidFill>
                <a:schemeClr val="accent1"/>
              </a:solidFill>
              <a:miter lim="800000"/>
              <a:headEnd/>
              <a:tailEnd/>
            </a:ln>
          </p:spPr>
          <p:txBody>
            <a:bodyPr wrap="none" anchor="ctr"/>
            <a:lstStyle/>
            <a:p>
              <a:endParaRPr lang="it-IT"/>
            </a:p>
          </p:txBody>
        </p:sp>
      </p:grpSp>
      <p:grpSp>
        <p:nvGrpSpPr>
          <p:cNvPr id="3" name="Gruppo 2"/>
          <p:cNvGrpSpPr>
            <a:grpSpLocks/>
          </p:cNvGrpSpPr>
          <p:nvPr/>
        </p:nvGrpSpPr>
        <p:grpSpPr bwMode="auto">
          <a:xfrm>
            <a:off x="4716463" y="2349500"/>
            <a:ext cx="4248150" cy="1655763"/>
            <a:chOff x="4716463" y="2349500"/>
            <a:chExt cx="4248150" cy="1655763"/>
          </a:xfrm>
        </p:grpSpPr>
        <p:sp>
          <p:nvSpPr>
            <p:cNvPr id="24594" name="Rectangle 19"/>
            <p:cNvSpPr>
              <a:spLocks noChangeArrowheads="1"/>
            </p:cNvSpPr>
            <p:nvPr/>
          </p:nvSpPr>
          <p:spPr bwMode="auto">
            <a:xfrm>
              <a:off x="4716463" y="2349500"/>
              <a:ext cx="4248150" cy="1655763"/>
            </a:xfrm>
            <a:prstGeom prst="rect">
              <a:avLst/>
            </a:prstGeom>
            <a:noFill/>
            <a:ln w="28575">
              <a:solidFill>
                <a:schemeClr val="accent1"/>
              </a:solidFill>
              <a:miter lim="800000"/>
              <a:headEnd/>
              <a:tailEnd/>
            </a:ln>
          </p:spPr>
          <p:txBody>
            <a:bodyPr wrap="none" anchor="ctr"/>
            <a:lstStyle/>
            <a:p>
              <a:endParaRPr lang="it-IT"/>
            </a:p>
          </p:txBody>
        </p:sp>
        <p:sp>
          <p:nvSpPr>
            <p:cNvPr id="24595" name="Text Box 21"/>
            <p:cNvSpPr txBox="1">
              <a:spLocks noChangeArrowheads="1"/>
            </p:cNvSpPr>
            <p:nvPr/>
          </p:nvSpPr>
          <p:spPr bwMode="auto">
            <a:xfrm>
              <a:off x="4716463" y="2349500"/>
              <a:ext cx="3502025" cy="1558925"/>
            </a:xfrm>
            <a:prstGeom prst="rect">
              <a:avLst/>
            </a:prstGeom>
            <a:noFill/>
            <a:ln w="9525">
              <a:noFill/>
              <a:miter lim="800000"/>
              <a:headEnd/>
              <a:tailEnd/>
            </a:ln>
          </p:spPr>
          <p:txBody>
            <a:bodyPr>
              <a:spAutoFit/>
            </a:bodyPr>
            <a:lstStyle/>
            <a:p>
              <a:r>
                <a:rPr lang="it-IT" sz="1600" b="1">
                  <a:latin typeface="Calibri" pitchFamily="34" charset="0"/>
                </a:rPr>
                <a:t>4 hours  later:</a:t>
              </a:r>
            </a:p>
            <a:p>
              <a:pPr>
                <a:buFontTx/>
                <a:buChar char="-"/>
              </a:pPr>
              <a:r>
                <a:rPr lang="it-IT" sz="1600">
                  <a:solidFill>
                    <a:srgbClr val="8A0000"/>
                  </a:solidFill>
                  <a:latin typeface="Calibri" pitchFamily="34" charset="0"/>
                </a:rPr>
                <a:t> Troponin I : </a:t>
              </a:r>
              <a:r>
                <a:rPr lang="it-IT" sz="1600" b="1" u="sng">
                  <a:solidFill>
                    <a:srgbClr val="8A0000"/>
                  </a:solidFill>
                  <a:latin typeface="Calibri" pitchFamily="34" charset="0"/>
                </a:rPr>
                <a:t>2.49 ng/ml</a:t>
              </a:r>
            </a:p>
            <a:p>
              <a:pPr>
                <a:buFontTx/>
                <a:buChar char="-"/>
              </a:pPr>
              <a:r>
                <a:rPr lang="it-IT" sz="1600">
                  <a:latin typeface="Calibri" pitchFamily="34" charset="0"/>
                </a:rPr>
                <a:t> 12 leads ECG: invariate </a:t>
              </a:r>
            </a:p>
            <a:p>
              <a:pPr>
                <a:buFontTx/>
                <a:buChar char="-"/>
              </a:pPr>
              <a:r>
                <a:rPr lang="it-IT" sz="1600">
                  <a:latin typeface="Calibri" pitchFamily="34" charset="0"/>
                </a:rPr>
                <a:t> Echocardiogram: normal</a:t>
              </a:r>
            </a:p>
            <a:p>
              <a:pPr>
                <a:buFontTx/>
                <a:buChar char="-"/>
              </a:pPr>
              <a:r>
                <a:rPr lang="it-IT" sz="1600">
                  <a:latin typeface="Calibri" pitchFamily="34" charset="0"/>
                </a:rPr>
                <a:t> Final diagnosis in ED: NSTEMI </a:t>
              </a:r>
            </a:p>
            <a:p>
              <a:pPr>
                <a:buFontTx/>
                <a:buChar char="-"/>
              </a:pPr>
              <a:r>
                <a:rPr lang="it-IT" sz="1600">
                  <a:latin typeface="Calibri" pitchFamily="34" charset="0"/>
                </a:rPr>
                <a:t> Admission in CICU </a:t>
              </a:r>
            </a:p>
          </p:txBody>
        </p:sp>
      </p:grpSp>
      <p:sp>
        <p:nvSpPr>
          <p:cNvPr id="27671" name="Text Box 23"/>
          <p:cNvSpPr txBox="1">
            <a:spLocks noChangeArrowheads="1"/>
          </p:cNvSpPr>
          <p:nvPr/>
        </p:nvSpPr>
        <p:spPr bwMode="auto">
          <a:xfrm>
            <a:off x="4960938" y="5641975"/>
            <a:ext cx="4075112" cy="523875"/>
          </a:xfrm>
          <a:prstGeom prst="rect">
            <a:avLst/>
          </a:prstGeom>
          <a:noFill/>
          <a:ln>
            <a:noFill/>
          </a:ln>
          <a:effectLst/>
          <a:extLst/>
        </p:spPr>
        <p:txBody>
          <a:bodyPr wrap="none">
            <a:spAutoFit/>
          </a:bodyPr>
          <a:lstStyle/>
          <a:p>
            <a:pPr>
              <a:defRPr/>
            </a:pPr>
            <a:r>
              <a:rPr lang="it-IT" sz="2800" b="1" dirty="0">
                <a:solidFill>
                  <a:srgbClr val="CC0000"/>
                </a:solidFill>
                <a:effectLst>
                  <a:outerShdw blurRad="38100" dist="38100" dir="2700000" algn="tl">
                    <a:srgbClr val="C0C0C0"/>
                  </a:outerShdw>
                </a:effectLst>
                <a:latin typeface="Calibri" pitchFamily="34" charset="0"/>
                <a:ea typeface="+mn-ea"/>
                <a:cs typeface="Arial" pitchFamily="34" charset="0"/>
              </a:rPr>
              <a:t>24 hours treatment delay!</a:t>
            </a:r>
          </a:p>
        </p:txBody>
      </p:sp>
      <p:grpSp>
        <p:nvGrpSpPr>
          <p:cNvPr id="5" name="Gruppo 5"/>
          <p:cNvGrpSpPr>
            <a:grpSpLocks/>
          </p:cNvGrpSpPr>
          <p:nvPr/>
        </p:nvGrpSpPr>
        <p:grpSpPr bwMode="auto">
          <a:xfrm>
            <a:off x="5148263" y="4221163"/>
            <a:ext cx="3671887" cy="1223962"/>
            <a:chOff x="5148263" y="4221163"/>
            <a:chExt cx="3671887" cy="1223962"/>
          </a:xfrm>
        </p:grpSpPr>
        <p:sp>
          <p:nvSpPr>
            <p:cNvPr id="24592" name="Text Box 22"/>
            <p:cNvSpPr txBox="1">
              <a:spLocks noChangeArrowheads="1"/>
            </p:cNvSpPr>
            <p:nvPr/>
          </p:nvSpPr>
          <p:spPr bwMode="auto">
            <a:xfrm>
              <a:off x="5148263" y="4303713"/>
              <a:ext cx="3671887" cy="1069975"/>
            </a:xfrm>
            <a:prstGeom prst="rect">
              <a:avLst/>
            </a:prstGeom>
            <a:noFill/>
            <a:ln w="9525">
              <a:noFill/>
              <a:miter lim="800000"/>
              <a:headEnd/>
              <a:tailEnd/>
            </a:ln>
          </p:spPr>
          <p:txBody>
            <a:bodyPr>
              <a:spAutoFit/>
            </a:bodyPr>
            <a:lstStyle/>
            <a:p>
              <a:r>
                <a:rPr lang="it-IT" sz="1600" b="1">
                  <a:latin typeface="Calibri" pitchFamily="34" charset="0"/>
                </a:rPr>
                <a:t>PCI (22 Sept 2012, h 12:00):</a:t>
              </a:r>
              <a:r>
                <a:rPr lang="it-IT" sz="1600">
                  <a:latin typeface="Calibri" pitchFamily="34" charset="0"/>
                </a:rPr>
                <a:t> </a:t>
              </a:r>
            </a:p>
            <a:p>
              <a:r>
                <a:rPr lang="it-IT" sz="1600">
                  <a:latin typeface="Calibri" pitchFamily="34" charset="0"/>
                </a:rPr>
                <a:t>intrastent severe stenosis (80%) treated with POBA on distal Anterior descending artery</a:t>
              </a:r>
            </a:p>
          </p:txBody>
        </p:sp>
        <p:sp>
          <p:nvSpPr>
            <p:cNvPr id="24593" name="Rectangle 24"/>
            <p:cNvSpPr>
              <a:spLocks noChangeArrowheads="1"/>
            </p:cNvSpPr>
            <p:nvPr/>
          </p:nvSpPr>
          <p:spPr bwMode="auto">
            <a:xfrm>
              <a:off x="5148263" y="4221163"/>
              <a:ext cx="3527425" cy="1223962"/>
            </a:xfrm>
            <a:prstGeom prst="rect">
              <a:avLst/>
            </a:prstGeom>
            <a:noFill/>
            <a:ln w="28575">
              <a:solidFill>
                <a:schemeClr val="accent1"/>
              </a:solidFill>
              <a:miter lim="800000"/>
              <a:headEnd/>
              <a:tailEnd/>
            </a:ln>
          </p:spPr>
          <p:txBody>
            <a:bodyPr wrap="none" anchor="ctr"/>
            <a:lstStyle/>
            <a:p>
              <a:endParaRPr lang="it-IT"/>
            </a:p>
          </p:txBody>
        </p:sp>
      </p:grpSp>
      <p:grpSp>
        <p:nvGrpSpPr>
          <p:cNvPr id="7" name="Gruppo 6"/>
          <p:cNvGrpSpPr>
            <a:grpSpLocks/>
          </p:cNvGrpSpPr>
          <p:nvPr/>
        </p:nvGrpSpPr>
        <p:grpSpPr bwMode="auto">
          <a:xfrm>
            <a:off x="1985963" y="4833938"/>
            <a:ext cx="2974975" cy="1468437"/>
            <a:chOff x="1985963" y="4833144"/>
            <a:chExt cx="2974975" cy="1468787"/>
          </a:xfrm>
        </p:grpSpPr>
        <p:sp>
          <p:nvSpPr>
            <p:cNvPr id="24589" name="AutoShape 16"/>
            <p:cNvSpPr>
              <a:spLocks noChangeArrowheads="1"/>
            </p:cNvSpPr>
            <p:nvPr/>
          </p:nvSpPr>
          <p:spPr bwMode="auto">
            <a:xfrm>
              <a:off x="1985963" y="5622925"/>
              <a:ext cx="1145877" cy="244475"/>
            </a:xfrm>
            <a:prstGeom prst="rightArrow">
              <a:avLst>
                <a:gd name="adj1" fmla="val 50000"/>
                <a:gd name="adj2" fmla="val 167021"/>
              </a:avLst>
            </a:prstGeom>
            <a:solidFill>
              <a:srgbClr val="CC0000"/>
            </a:solidFill>
            <a:ln w="9525">
              <a:solidFill>
                <a:schemeClr val="tx1"/>
              </a:solidFill>
              <a:miter lim="800000"/>
              <a:headEnd/>
              <a:tailEnd/>
            </a:ln>
          </p:spPr>
          <p:txBody>
            <a:bodyPr wrap="none" anchor="ctr"/>
            <a:lstStyle/>
            <a:p>
              <a:endParaRPr lang="it-IT"/>
            </a:p>
          </p:txBody>
        </p:sp>
        <p:pic>
          <p:nvPicPr>
            <p:cNvPr id="24590" name="Picture 20"/>
            <p:cNvPicPr>
              <a:picLocks noChangeAspect="1" noChangeArrowheads="1"/>
            </p:cNvPicPr>
            <p:nvPr/>
          </p:nvPicPr>
          <p:blipFill>
            <a:blip r:embed="rId3" cstate="print"/>
            <a:srcRect/>
            <a:stretch>
              <a:fillRect/>
            </a:stretch>
          </p:blipFill>
          <p:spPr bwMode="auto">
            <a:xfrm rot="-5400000">
              <a:off x="3336913" y="4677906"/>
              <a:ext cx="1468787" cy="1779263"/>
            </a:xfrm>
            <a:prstGeom prst="rect">
              <a:avLst/>
            </a:prstGeom>
            <a:noFill/>
            <a:ln w="9525">
              <a:noFill/>
              <a:miter lim="800000"/>
              <a:headEnd/>
              <a:tailEnd/>
            </a:ln>
          </p:spPr>
        </p:pic>
        <p:sp>
          <p:nvSpPr>
            <p:cNvPr id="6" name="Ovale 5"/>
            <p:cNvSpPr/>
            <p:nvPr/>
          </p:nvSpPr>
          <p:spPr>
            <a:xfrm>
              <a:off x="4384675" y="5622319"/>
              <a:ext cx="576263" cy="679612"/>
            </a:xfrm>
            <a:prstGeom prst="ellipse">
              <a:avLst/>
            </a:prstGeom>
            <a:no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grpSp>
      <p:sp>
        <p:nvSpPr>
          <p:cNvPr id="19" name="Down Arrow 18"/>
          <p:cNvSpPr/>
          <p:nvPr/>
        </p:nvSpPr>
        <p:spPr>
          <a:xfrm>
            <a:off x="1346200" y="4005263"/>
            <a:ext cx="484188" cy="977900"/>
          </a:xfrm>
          <a:prstGeom prst="down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pic>
        <p:nvPicPr>
          <p:cNvPr id="24587" name="Picture 3"/>
          <p:cNvPicPr>
            <a:picLocks noChangeAspect="1" noChangeArrowheads="1"/>
          </p:cNvPicPr>
          <p:nvPr/>
        </p:nvPicPr>
        <p:blipFill>
          <a:blip r:embed="rId4" cstate="print"/>
          <a:srcRect/>
          <a:stretch>
            <a:fillRect/>
          </a:stretch>
        </p:blipFill>
        <p:spPr bwMode="auto">
          <a:xfrm>
            <a:off x="0" y="238125"/>
            <a:ext cx="1736725" cy="1827213"/>
          </a:xfrm>
          <a:prstGeom prst="rect">
            <a:avLst/>
          </a:prstGeom>
          <a:noFill/>
          <a:ln w="9525">
            <a:noFill/>
            <a:miter lim="800000"/>
            <a:headEnd/>
            <a:tailEnd/>
          </a:ln>
        </p:spPr>
      </p:pic>
      <p:pic>
        <p:nvPicPr>
          <p:cNvPr id="24588" name="Picture 6"/>
          <p:cNvPicPr>
            <a:picLocks noChangeAspect="1" noChangeArrowheads="1"/>
          </p:cNvPicPr>
          <p:nvPr/>
        </p:nvPicPr>
        <p:blipFill>
          <a:blip r:embed="rId5" cstate="print"/>
          <a:srcRect/>
          <a:stretch>
            <a:fillRect/>
          </a:stretch>
        </p:blipFill>
        <p:spPr bwMode="auto">
          <a:xfrm>
            <a:off x="7059613" y="44450"/>
            <a:ext cx="1760537" cy="1441450"/>
          </a:xfrm>
          <a:prstGeom prst="rect">
            <a:avLst/>
          </a:prstGeom>
          <a:noFill/>
          <a:ln w="9525">
            <a:noFill/>
            <a:miter lim="800000"/>
            <a:headEnd/>
            <a:tailEnd/>
          </a:ln>
        </p:spPr>
      </p:pic>
      <p:pic>
        <p:nvPicPr>
          <p:cNvPr id="22" name="Picture 14" descr="vscan"/>
          <p:cNvPicPr>
            <a:picLocks noChangeAspect="1" noChangeArrowheads="1"/>
          </p:cNvPicPr>
          <p:nvPr/>
        </p:nvPicPr>
        <p:blipFill>
          <a:blip r:embed="rId6" cstate="print"/>
          <a:srcRect/>
          <a:stretch>
            <a:fillRect/>
          </a:stretch>
        </p:blipFill>
        <p:spPr bwMode="auto">
          <a:xfrm>
            <a:off x="7452320" y="2276872"/>
            <a:ext cx="1373401" cy="122413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1989"/>
                                        </p:tgtEl>
                                        <p:attrNameLst>
                                          <p:attrName>style.visibility</p:attrName>
                                        </p:attrNameLst>
                                      </p:cBhvr>
                                      <p:to>
                                        <p:strVal val="visible"/>
                                      </p:to>
                                    </p:set>
                                    <p:animEffect transition="in" filter="fade">
                                      <p:cBhvr>
                                        <p:cTn id="12" dur="500"/>
                                        <p:tgtEl>
                                          <p:spTgt spid="419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7671"/>
                                        </p:tgtEl>
                                        <p:attrNameLst>
                                          <p:attrName>style.visibility</p:attrName>
                                        </p:attrNameLst>
                                      </p:cBhvr>
                                      <p:to>
                                        <p:strVal val="visible"/>
                                      </p:to>
                                    </p:set>
                                    <p:animEffect transition="in" filter="fade">
                                      <p:cBhvr>
                                        <p:cTn id="32" dur="500"/>
                                        <p:tgtEl>
                                          <p:spTgt spid="276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7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idx="4294967295"/>
          </p:nvPr>
        </p:nvSpPr>
        <p:spPr>
          <a:xfrm>
            <a:off x="0" y="0"/>
            <a:ext cx="9144000" cy="1116013"/>
          </a:xfrm>
          <a:solidFill>
            <a:srgbClr val="0070C0"/>
          </a:solidFill>
        </p:spPr>
        <p:txBody>
          <a:bodyPr/>
          <a:lstStyle/>
          <a:p>
            <a:pPr>
              <a:defRPr/>
            </a:pPr>
            <a:r>
              <a:rPr lang="it-IT" sz="4000" dirty="0" smtClean="0">
                <a:solidFill>
                  <a:schemeClr val="bg1">
                    <a:lumMod val="85000"/>
                  </a:schemeClr>
                </a:solidFill>
                <a:ea typeface="ＭＳ Ｐゴシック" pitchFamily="34" charset="-128"/>
                <a:cs typeface="MS PGothic" pitchFamily="34" charset="-128"/>
              </a:rPr>
              <a:t>      </a:t>
            </a:r>
            <a:r>
              <a:rPr lang="it-IT" sz="4000" dirty="0" smtClean="0">
                <a:solidFill>
                  <a:srgbClr val="FFC000"/>
                </a:solidFill>
                <a:ea typeface="ＭＳ Ｐゴシック" pitchFamily="34" charset="-128"/>
                <a:cs typeface="MS PGothic" pitchFamily="34" charset="-128"/>
              </a:rPr>
              <a:t>in ACS:</a:t>
            </a:r>
            <a:r>
              <a:rPr lang="it-IT" sz="4000" dirty="0" err="1" smtClean="0">
                <a:solidFill>
                  <a:srgbClr val="FFC000"/>
                </a:solidFill>
                <a:ea typeface="ＭＳ Ｐゴシック" pitchFamily="34" charset="-128"/>
                <a:cs typeface="MS PGothic" pitchFamily="34" charset="-128"/>
              </a:rPr>
              <a:t>Time</a:t>
            </a:r>
            <a:r>
              <a:rPr lang="it-IT" sz="4000" dirty="0" smtClean="0">
                <a:solidFill>
                  <a:srgbClr val="FFC000"/>
                </a:solidFill>
                <a:ea typeface="ＭＳ Ｐゴシック" pitchFamily="34" charset="-128"/>
                <a:cs typeface="MS PGothic" pitchFamily="34" charset="-128"/>
              </a:rPr>
              <a:t> </a:t>
            </a:r>
            <a:r>
              <a:rPr lang="it-IT" sz="4000" dirty="0" err="1" smtClean="0">
                <a:solidFill>
                  <a:srgbClr val="FFC000"/>
                </a:solidFill>
                <a:ea typeface="ＭＳ Ｐゴシック" pitchFamily="34" charset="-128"/>
                <a:cs typeface="MS PGothic" pitchFamily="34" charset="-128"/>
              </a:rPr>
              <a:t>is</a:t>
            </a:r>
            <a:r>
              <a:rPr lang="it-IT" sz="4000" dirty="0" smtClean="0">
                <a:solidFill>
                  <a:srgbClr val="FFC000"/>
                </a:solidFill>
                <a:ea typeface="ＭＳ Ｐゴシック" pitchFamily="34" charset="-128"/>
                <a:cs typeface="MS PGothic" pitchFamily="34" charset="-128"/>
              </a:rPr>
              <a:t> </a:t>
            </a:r>
            <a:r>
              <a:rPr lang="it-IT" sz="4000" dirty="0" err="1" smtClean="0">
                <a:solidFill>
                  <a:srgbClr val="FFC000"/>
                </a:solidFill>
                <a:ea typeface="ＭＳ Ｐゴシック" pitchFamily="34" charset="-128"/>
                <a:cs typeface="MS PGothic" pitchFamily="34" charset="-128"/>
              </a:rPr>
              <a:t>Myocardium</a:t>
            </a:r>
            <a:r>
              <a:rPr lang="it-IT" sz="4000" dirty="0" smtClean="0">
                <a:solidFill>
                  <a:srgbClr val="FFC000"/>
                </a:solidFill>
                <a:ea typeface="ＭＳ Ｐゴシック" pitchFamily="34" charset="-128"/>
                <a:cs typeface="MS PGothic" pitchFamily="34" charset="-128"/>
              </a:rPr>
              <a:t>!</a:t>
            </a:r>
            <a:r>
              <a:rPr lang="it-IT" sz="3200" dirty="0" smtClean="0">
                <a:solidFill>
                  <a:srgbClr val="FFC000"/>
                </a:solidFill>
                <a:ea typeface="ＭＳ Ｐゴシック" pitchFamily="34" charset="-128"/>
                <a:cs typeface="MS PGothic" pitchFamily="34" charset="-128"/>
              </a:rPr>
              <a:t/>
            </a:r>
            <a:br>
              <a:rPr lang="it-IT" sz="3200" dirty="0" smtClean="0">
                <a:solidFill>
                  <a:srgbClr val="FFC000"/>
                </a:solidFill>
                <a:ea typeface="ＭＳ Ｐゴシック" pitchFamily="34" charset="-128"/>
                <a:cs typeface="MS PGothic" pitchFamily="34" charset="-128"/>
              </a:rPr>
            </a:br>
            <a:r>
              <a:rPr lang="it-IT" sz="3200" dirty="0" smtClean="0">
                <a:solidFill>
                  <a:srgbClr val="FFC000"/>
                </a:solidFill>
                <a:ea typeface="ＭＳ Ｐゴシック" pitchFamily="34" charset="-128"/>
                <a:cs typeface="MS PGothic" pitchFamily="34" charset="-128"/>
              </a:rPr>
              <a:t>W</a:t>
            </a:r>
            <a:r>
              <a:rPr lang="it-IT" sz="2800" dirty="0" smtClean="0">
                <a:solidFill>
                  <a:srgbClr val="FFC000"/>
                </a:solidFill>
                <a:cs typeface="MS PGothic" pitchFamily="34" charset="-128"/>
              </a:rPr>
              <a:t>e need to start the appriopriate treatment  asap!</a:t>
            </a:r>
            <a:endParaRPr lang="it-IT" sz="2800" b="0" dirty="0" smtClean="0">
              <a:solidFill>
                <a:srgbClr val="FFC000"/>
              </a:solidFill>
              <a:ea typeface="ＭＳ Ｐゴシック" pitchFamily="34" charset="-128"/>
              <a:cs typeface="MS PGothic" pitchFamily="34" charset="-128"/>
            </a:endParaRPr>
          </a:p>
        </p:txBody>
      </p:sp>
      <p:pic>
        <p:nvPicPr>
          <p:cNvPr id="38918" name="Content Placeholder 7" descr="Picture4.jpg"/>
          <p:cNvPicPr>
            <a:picLocks noGrp="1" noChangeAspect="1"/>
          </p:cNvPicPr>
          <p:nvPr>
            <p:ph idx="4294967295"/>
          </p:nvPr>
        </p:nvPicPr>
        <p:blipFill>
          <a:blip r:embed="rId2" cstate="print"/>
          <a:srcRect/>
          <a:stretch>
            <a:fillRect/>
          </a:stretch>
        </p:blipFill>
        <p:spPr>
          <a:xfrm>
            <a:off x="2460568" y="1261390"/>
            <a:ext cx="3956858" cy="5013624"/>
          </a:xfrm>
        </p:spPr>
      </p:pic>
      <p:pic>
        <p:nvPicPr>
          <p:cNvPr id="4" name="Picture 2" descr="D:\Documents\GREAT\AISC\Comunicazione\Logo\AISC CMYK.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22388" b="19221"/>
          <a:stretch/>
        </p:blipFill>
        <p:spPr bwMode="auto">
          <a:xfrm>
            <a:off x="7811648" y="6080026"/>
            <a:ext cx="1332352" cy="777974"/>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p:nvPr>
        </p:nvSpPr>
        <p:spPr>
          <a:xfrm>
            <a:off x="323528" y="0"/>
            <a:ext cx="8229600" cy="868363"/>
          </a:xfrm>
        </p:spPr>
        <p:txBody>
          <a:bodyPr/>
          <a:lstStyle/>
          <a:p>
            <a:pPr eaLnBrk="1" hangingPunct="1"/>
            <a:r>
              <a:rPr lang="it-IT" b="1" dirty="0" smtClean="0">
                <a:latin typeface="Calibri" pitchFamily="34" charset="0"/>
              </a:rPr>
              <a:t>Treatment </a:t>
            </a:r>
            <a:r>
              <a:rPr lang="it-IT" b="1" dirty="0" err="1" smtClean="0">
                <a:latin typeface="Calibri" pitchFamily="34" charset="0"/>
              </a:rPr>
              <a:t>of</a:t>
            </a:r>
            <a:r>
              <a:rPr lang="it-IT" b="1" dirty="0" smtClean="0">
                <a:latin typeface="Calibri" pitchFamily="34" charset="0"/>
              </a:rPr>
              <a:t> ACS on </a:t>
            </a:r>
            <a:r>
              <a:rPr lang="it-IT" b="1" dirty="0" err="1" smtClean="0">
                <a:latin typeface="Calibri" pitchFamily="34" charset="0"/>
              </a:rPr>
              <a:t>Board</a:t>
            </a:r>
            <a:endParaRPr lang="it-IT" b="1" dirty="0" smtClean="0">
              <a:latin typeface="Calibri" pitchFamily="34" charset="0"/>
            </a:endParaRPr>
          </a:p>
        </p:txBody>
      </p:sp>
      <p:sp>
        <p:nvSpPr>
          <p:cNvPr id="17411" name="Segnaposto contenuto 2"/>
          <p:cNvSpPr>
            <a:spLocks noGrp="1"/>
          </p:cNvSpPr>
          <p:nvPr>
            <p:ph idx="1"/>
          </p:nvPr>
        </p:nvSpPr>
        <p:spPr>
          <a:xfrm>
            <a:off x="467544" y="1052736"/>
            <a:ext cx="8229600" cy="3672408"/>
          </a:xfrm>
        </p:spPr>
        <p:txBody>
          <a:bodyPr/>
          <a:lstStyle/>
          <a:p>
            <a:pPr eaLnBrk="1" hangingPunct="1">
              <a:buNone/>
            </a:pPr>
            <a:endParaRPr lang="en-US" sz="2400" dirty="0" smtClean="0">
              <a:latin typeface="Calibri" pitchFamily="34" charset="0"/>
            </a:endParaRPr>
          </a:p>
          <a:p>
            <a:pPr eaLnBrk="1" hangingPunct="1"/>
            <a:r>
              <a:rPr lang="en-US" sz="2800" dirty="0" smtClean="0">
                <a:latin typeface="Calibri" pitchFamily="34" charset="0"/>
              </a:rPr>
              <a:t>Acute myocardial infarction is certainly the most feared event among CVDs. There is a chance of sudden death and long-term disability.</a:t>
            </a:r>
          </a:p>
          <a:p>
            <a:pPr eaLnBrk="1" hangingPunct="1"/>
            <a:r>
              <a:rPr lang="en-US" sz="2800" u="sng" dirty="0" smtClean="0">
                <a:latin typeface="Calibri" pitchFamily="34" charset="0"/>
              </a:rPr>
              <a:t>The prognosis of an AMI depends on the ability to manage acute complications such as life-threatening cardiac arrhythmias and, in the long term, reducing the infarct size</a:t>
            </a:r>
            <a:r>
              <a:rPr lang="en-US" sz="2800" dirty="0" smtClean="0">
                <a:latin typeface="Calibri" pitchFamily="34" charset="0"/>
              </a:rPr>
              <a:t>.</a:t>
            </a:r>
          </a:p>
          <a:p>
            <a:pPr eaLnBrk="1" hangingPunct="1">
              <a:buFontTx/>
              <a:buNone/>
            </a:pPr>
            <a:endParaRPr lang="it-IT" sz="2000" dirty="0" smtClean="0">
              <a:latin typeface="Calibri" pitchFamily="34" charset="0"/>
            </a:endParaRPr>
          </a:p>
        </p:txBody>
      </p:sp>
      <p:pic>
        <p:nvPicPr>
          <p:cNvPr id="5" name="Picture 2" descr="G:\DOLORE TORACICO IN NAVE\Immagini\AED.jpg"/>
          <p:cNvPicPr>
            <a:picLocks noChangeAspect="1" noChangeArrowheads="1"/>
          </p:cNvPicPr>
          <p:nvPr/>
        </p:nvPicPr>
        <p:blipFill>
          <a:blip r:embed="rId2" cstate="print"/>
          <a:srcRect/>
          <a:stretch>
            <a:fillRect/>
          </a:stretch>
        </p:blipFill>
        <p:spPr bwMode="auto">
          <a:xfrm>
            <a:off x="683568" y="4725144"/>
            <a:ext cx="1828800" cy="1463675"/>
          </a:xfrm>
          <a:prstGeom prst="rect">
            <a:avLst/>
          </a:prstGeom>
          <a:noFill/>
          <a:ln w="9525">
            <a:noFill/>
            <a:miter lim="800000"/>
            <a:headEnd/>
            <a:tailEnd/>
          </a:ln>
        </p:spPr>
      </p:pic>
      <p:sp>
        <p:nvSpPr>
          <p:cNvPr id="6" name="Rettangolo 5"/>
          <p:cNvSpPr/>
          <p:nvPr/>
        </p:nvSpPr>
        <p:spPr>
          <a:xfrm>
            <a:off x="2699792" y="4725144"/>
            <a:ext cx="6192688" cy="1323439"/>
          </a:xfrm>
          <a:prstGeom prst="rect">
            <a:avLst/>
          </a:prstGeom>
        </p:spPr>
        <p:txBody>
          <a:bodyPr wrap="square">
            <a:spAutoFit/>
          </a:bodyPr>
          <a:lstStyle/>
          <a:p>
            <a:r>
              <a:rPr lang="it-IT" sz="2000" b="1" dirty="0" err="1" smtClean="0">
                <a:solidFill>
                  <a:srgbClr val="C00000"/>
                </a:solidFill>
                <a:latin typeface="Calibri" pitchFamily="34" charset="0"/>
              </a:rPr>
              <a:t>Automated</a:t>
            </a:r>
            <a:r>
              <a:rPr lang="it-IT" sz="2000" b="1" dirty="0" smtClean="0">
                <a:solidFill>
                  <a:srgbClr val="C00000"/>
                </a:solidFill>
                <a:latin typeface="Calibri" pitchFamily="34" charset="0"/>
              </a:rPr>
              <a:t> </a:t>
            </a:r>
            <a:r>
              <a:rPr lang="it-IT" sz="2000" b="1" dirty="0" err="1" smtClean="0">
                <a:solidFill>
                  <a:srgbClr val="C00000"/>
                </a:solidFill>
                <a:latin typeface="Calibri" pitchFamily="34" charset="0"/>
              </a:rPr>
              <a:t>External</a:t>
            </a:r>
            <a:r>
              <a:rPr lang="it-IT" sz="2000" b="1" dirty="0" smtClean="0">
                <a:solidFill>
                  <a:srgbClr val="C00000"/>
                </a:solidFill>
                <a:latin typeface="Calibri" pitchFamily="34" charset="0"/>
              </a:rPr>
              <a:t> </a:t>
            </a:r>
            <a:r>
              <a:rPr lang="it-IT" sz="2000" b="1" dirty="0" err="1" smtClean="0">
                <a:solidFill>
                  <a:srgbClr val="C00000"/>
                </a:solidFill>
                <a:latin typeface="Calibri" pitchFamily="34" charset="0"/>
              </a:rPr>
              <a:t>Defibrillators</a:t>
            </a:r>
            <a:r>
              <a:rPr lang="en-US" sz="2000" b="1" dirty="0" smtClean="0">
                <a:solidFill>
                  <a:srgbClr val="C00000"/>
                </a:solidFill>
                <a:latin typeface="Calibri" pitchFamily="34" charset="0"/>
              </a:rPr>
              <a:t> (AEDs) </a:t>
            </a:r>
            <a:r>
              <a:rPr lang="en-US" sz="2000" dirty="0" smtClean="0">
                <a:latin typeface="Calibri" pitchFamily="34" charset="0"/>
              </a:rPr>
              <a:t>are the only possible way to save the life of a victim of ventricular fibrillation when it occurs away from advanced medical facilities. Long-term survival after AED utilization is high.</a:t>
            </a:r>
            <a:endParaRPr lang="it-IT" sz="2000" dirty="0">
              <a:latin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olo 1"/>
          <p:cNvSpPr>
            <a:spLocks noGrp="1"/>
          </p:cNvSpPr>
          <p:nvPr>
            <p:ph type="title"/>
          </p:nvPr>
        </p:nvSpPr>
        <p:spPr>
          <a:xfrm>
            <a:off x="457200" y="76200"/>
            <a:ext cx="8229600" cy="868363"/>
          </a:xfrm>
        </p:spPr>
        <p:txBody>
          <a:bodyPr/>
          <a:lstStyle/>
          <a:p>
            <a:pPr eaLnBrk="1" hangingPunct="1"/>
            <a:r>
              <a:rPr lang="it-IT" b="1" dirty="0" err="1" smtClean="0">
                <a:latin typeface="Calibri" pitchFamily="34" charset="0"/>
              </a:rPr>
              <a:t>Fibrinolitic</a:t>
            </a:r>
            <a:r>
              <a:rPr lang="it-IT" b="1" dirty="0" smtClean="0">
                <a:latin typeface="Calibri" pitchFamily="34" charset="0"/>
              </a:rPr>
              <a:t> </a:t>
            </a:r>
            <a:r>
              <a:rPr lang="it-IT" b="1" dirty="0" err="1" smtClean="0">
                <a:latin typeface="Calibri" pitchFamily="34" charset="0"/>
              </a:rPr>
              <a:t>Therapy</a:t>
            </a:r>
            <a:r>
              <a:rPr lang="it-IT" b="1" dirty="0" smtClean="0">
                <a:latin typeface="Calibri" pitchFamily="34" charset="0"/>
              </a:rPr>
              <a:t> on </a:t>
            </a:r>
            <a:r>
              <a:rPr lang="it-IT" b="1" dirty="0" err="1" smtClean="0">
                <a:latin typeface="Calibri" pitchFamily="34" charset="0"/>
              </a:rPr>
              <a:t>Board</a:t>
            </a:r>
            <a:endParaRPr lang="it-IT" b="1" dirty="0" smtClean="0">
              <a:latin typeface="Calibri" pitchFamily="34" charset="0"/>
            </a:endParaRPr>
          </a:p>
        </p:txBody>
      </p:sp>
      <p:sp>
        <p:nvSpPr>
          <p:cNvPr id="18437" name="CasellaDiTesto 5"/>
          <p:cNvSpPr txBox="1">
            <a:spLocks noChangeArrowheads="1"/>
          </p:cNvSpPr>
          <p:nvPr/>
        </p:nvSpPr>
        <p:spPr bwMode="auto">
          <a:xfrm>
            <a:off x="5508104" y="1124744"/>
            <a:ext cx="3635896" cy="3354765"/>
          </a:xfrm>
          <a:prstGeom prst="rect">
            <a:avLst/>
          </a:prstGeom>
          <a:noFill/>
          <a:ln w="28575">
            <a:solidFill>
              <a:srgbClr val="002060"/>
            </a:solidFill>
            <a:miter lim="800000"/>
            <a:headEnd/>
            <a:tailEnd/>
          </a:ln>
        </p:spPr>
        <p:txBody>
          <a:bodyPr wrap="square">
            <a:spAutoFit/>
          </a:bodyPr>
          <a:lstStyle/>
          <a:p>
            <a:r>
              <a:rPr lang="en-US" sz="2400" dirty="0">
                <a:latin typeface="Calibri" pitchFamily="34" charset="0"/>
              </a:rPr>
              <a:t>To reduce infarct size</a:t>
            </a:r>
            <a:r>
              <a:rPr lang="en-US" sz="2400" dirty="0" smtClean="0">
                <a:latin typeface="Calibri" pitchFamily="34" charset="0"/>
              </a:rPr>
              <a:t>,</a:t>
            </a:r>
          </a:p>
          <a:p>
            <a:r>
              <a:rPr lang="en-US" sz="2400" dirty="0" smtClean="0">
                <a:latin typeface="Calibri" pitchFamily="34" charset="0"/>
              </a:rPr>
              <a:t> </a:t>
            </a:r>
            <a:r>
              <a:rPr lang="en-US" sz="2400" b="1" dirty="0">
                <a:solidFill>
                  <a:srgbClr val="C00000"/>
                </a:solidFill>
                <a:latin typeface="Calibri" pitchFamily="34" charset="0"/>
              </a:rPr>
              <a:t>thrombolytic therapy is needed</a:t>
            </a:r>
            <a:r>
              <a:rPr lang="en-US" sz="2400" b="1" dirty="0" smtClean="0">
                <a:solidFill>
                  <a:srgbClr val="C00000"/>
                </a:solidFill>
                <a:latin typeface="Calibri" pitchFamily="34" charset="0"/>
              </a:rPr>
              <a:t>.</a:t>
            </a:r>
          </a:p>
          <a:p>
            <a:r>
              <a:rPr lang="en-US" sz="2400" dirty="0" smtClean="0">
                <a:latin typeface="Calibri" pitchFamily="34" charset="0"/>
              </a:rPr>
              <a:t> </a:t>
            </a:r>
            <a:r>
              <a:rPr lang="en-US" sz="2800" dirty="0">
                <a:latin typeface="Calibri" pitchFamily="34" charset="0"/>
              </a:rPr>
              <a:t>However, its efficacy is </a:t>
            </a:r>
            <a:r>
              <a:rPr lang="en-US" sz="2800" dirty="0" smtClean="0">
                <a:latin typeface="Calibri" pitchFamily="34" charset="0"/>
              </a:rPr>
              <a:t>greater </a:t>
            </a:r>
            <a:r>
              <a:rPr lang="en-US" sz="2800" dirty="0">
                <a:latin typeface="Calibri" pitchFamily="34" charset="0"/>
              </a:rPr>
              <a:t>if applied within </a:t>
            </a:r>
            <a:r>
              <a:rPr lang="en-US" sz="2800" dirty="0" smtClean="0">
                <a:latin typeface="Calibri" pitchFamily="34" charset="0"/>
              </a:rPr>
              <a:t>the first </a:t>
            </a:r>
            <a:r>
              <a:rPr lang="en-US" sz="2800" dirty="0">
                <a:latin typeface="Calibri" pitchFamily="34" charset="0"/>
              </a:rPr>
              <a:t>few hours </a:t>
            </a:r>
            <a:r>
              <a:rPr lang="en-US" sz="2800" dirty="0" smtClean="0">
                <a:latin typeface="Calibri" pitchFamily="34" charset="0"/>
              </a:rPr>
              <a:t>of  the beginning of symptoms</a:t>
            </a:r>
            <a:r>
              <a:rPr lang="en-US" sz="2800" dirty="0">
                <a:latin typeface="Calibri" pitchFamily="34" charset="0"/>
              </a:rPr>
              <a:t>.</a:t>
            </a:r>
            <a:endParaRPr lang="it-IT" sz="2800" dirty="0">
              <a:latin typeface="Calibri" pitchFamily="34" charset="0"/>
            </a:endParaRPr>
          </a:p>
        </p:txBody>
      </p:sp>
      <p:pic>
        <p:nvPicPr>
          <p:cNvPr id="18439" name="Picture 2"/>
          <p:cNvPicPr>
            <a:picLocks noChangeAspect="1" noChangeArrowheads="1"/>
          </p:cNvPicPr>
          <p:nvPr/>
        </p:nvPicPr>
        <p:blipFill>
          <a:blip r:embed="rId2" cstate="print"/>
          <a:srcRect/>
          <a:stretch>
            <a:fillRect/>
          </a:stretch>
        </p:blipFill>
        <p:spPr bwMode="auto">
          <a:xfrm>
            <a:off x="0" y="1988840"/>
            <a:ext cx="5544616" cy="3766248"/>
          </a:xfrm>
          <a:prstGeom prst="rect">
            <a:avLst/>
          </a:prstGeom>
          <a:noFill/>
          <a:ln w="9525">
            <a:noFill/>
            <a:miter lim="800000"/>
            <a:headEnd/>
            <a:tailEnd/>
          </a:ln>
        </p:spPr>
      </p:pic>
      <p:pic>
        <p:nvPicPr>
          <p:cNvPr id="18440" name="Picture 3"/>
          <p:cNvPicPr>
            <a:picLocks noChangeAspect="1" noChangeArrowheads="1"/>
          </p:cNvPicPr>
          <p:nvPr/>
        </p:nvPicPr>
        <p:blipFill>
          <a:blip r:embed="rId3" cstate="print"/>
          <a:srcRect/>
          <a:stretch>
            <a:fillRect/>
          </a:stretch>
        </p:blipFill>
        <p:spPr bwMode="auto">
          <a:xfrm>
            <a:off x="0" y="1052736"/>
            <a:ext cx="4829175" cy="752475"/>
          </a:xfrm>
          <a:prstGeom prst="rect">
            <a:avLst/>
          </a:prstGeom>
          <a:noFill/>
          <a:ln w="9525">
            <a:noFill/>
            <a:miter lim="800000"/>
            <a:headEnd/>
            <a:tailEnd/>
          </a:ln>
        </p:spPr>
      </p:pic>
      <p:sp>
        <p:nvSpPr>
          <p:cNvPr id="18441" name="CasellaDiTesto 10"/>
          <p:cNvSpPr txBox="1">
            <a:spLocks noChangeArrowheads="1"/>
          </p:cNvSpPr>
          <p:nvPr/>
        </p:nvSpPr>
        <p:spPr bwMode="auto">
          <a:xfrm>
            <a:off x="0" y="5733256"/>
            <a:ext cx="7620000" cy="523220"/>
          </a:xfrm>
          <a:prstGeom prst="rect">
            <a:avLst/>
          </a:prstGeom>
          <a:noFill/>
          <a:ln w="9525">
            <a:noFill/>
            <a:miter lim="800000"/>
            <a:headEnd/>
            <a:tailEnd/>
          </a:ln>
        </p:spPr>
        <p:txBody>
          <a:bodyPr>
            <a:spAutoFit/>
          </a:bodyPr>
          <a:lstStyle/>
          <a:p>
            <a:r>
              <a:rPr lang="en-US" sz="1400" b="1" dirty="0">
                <a:latin typeface="Calibri" pitchFamily="34" charset="0"/>
              </a:rPr>
              <a:t>2013 ACCF/AHA Guideline for the Management of </a:t>
            </a:r>
            <a:r>
              <a:rPr lang="it-IT" sz="1400" b="1" dirty="0" err="1">
                <a:latin typeface="Calibri" pitchFamily="34" charset="0"/>
              </a:rPr>
              <a:t>ST-Elevation</a:t>
            </a:r>
            <a:r>
              <a:rPr lang="it-IT" sz="1400" b="1" dirty="0">
                <a:latin typeface="Calibri" pitchFamily="34" charset="0"/>
              </a:rPr>
              <a:t> </a:t>
            </a:r>
            <a:r>
              <a:rPr lang="it-IT" sz="1400" b="1" dirty="0" err="1">
                <a:latin typeface="Calibri" pitchFamily="34" charset="0"/>
              </a:rPr>
              <a:t>Myocardial</a:t>
            </a:r>
            <a:r>
              <a:rPr lang="it-IT" sz="1400" b="1" dirty="0">
                <a:latin typeface="Calibri" pitchFamily="34" charset="0"/>
              </a:rPr>
              <a:t> </a:t>
            </a:r>
            <a:r>
              <a:rPr lang="it-IT" sz="1400" b="1" dirty="0" err="1" smtClean="0">
                <a:latin typeface="Calibri" pitchFamily="34" charset="0"/>
              </a:rPr>
              <a:t>Infarction</a:t>
            </a:r>
            <a:r>
              <a:rPr lang="it-IT" sz="1400" dirty="0" smtClean="0">
                <a:latin typeface="Calibri" pitchFamily="34" charset="0"/>
              </a:rPr>
              <a:t>.</a:t>
            </a:r>
          </a:p>
          <a:p>
            <a:r>
              <a:rPr lang="en-US" sz="1400" dirty="0" smtClean="0">
                <a:latin typeface="Calibri" pitchFamily="34" charset="0"/>
              </a:rPr>
              <a:t> </a:t>
            </a:r>
            <a:r>
              <a:rPr lang="en-US" sz="1400" dirty="0">
                <a:latin typeface="Calibri" pitchFamily="34" charset="0"/>
              </a:rPr>
              <a:t>Practice Guidelines</a:t>
            </a:r>
            <a:r>
              <a:rPr lang="en-US" sz="1400" i="1" dirty="0">
                <a:latin typeface="Calibri" pitchFamily="34" charset="0"/>
              </a:rPr>
              <a:t>. Journal of the American College of Cardiology</a:t>
            </a:r>
            <a:r>
              <a:rPr lang="it-IT" sz="1400" i="1" dirty="0">
                <a:latin typeface="Calibri" pitchFamily="34" charset="0"/>
              </a:rPr>
              <a:t> Vol. 61, No. 4, 2013</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olo 1"/>
          <p:cNvSpPr>
            <a:spLocks noGrp="1"/>
          </p:cNvSpPr>
          <p:nvPr>
            <p:ph type="title"/>
          </p:nvPr>
        </p:nvSpPr>
        <p:spPr>
          <a:xfrm>
            <a:off x="395536" y="0"/>
            <a:ext cx="8519864" cy="914400"/>
          </a:xfrm>
        </p:spPr>
        <p:txBody>
          <a:bodyPr/>
          <a:lstStyle/>
          <a:p>
            <a:pPr eaLnBrk="1" hangingPunct="1"/>
            <a:r>
              <a:rPr lang="en-US" sz="1800" dirty="0" smtClean="0">
                <a:latin typeface="Calibri" pitchFamily="34" charset="0"/>
              </a:rPr>
              <a:t>On presentation, an abnormal 12-lead electrocardiogram was present in 92% of passengers</a:t>
            </a:r>
            <a:endParaRPr lang="it-IT" sz="1800" b="1" dirty="0" smtClean="0">
              <a:latin typeface="Calibri" pitchFamily="34" charset="0"/>
            </a:endParaRPr>
          </a:p>
        </p:txBody>
      </p:sp>
      <p:pic>
        <p:nvPicPr>
          <p:cNvPr id="24581" name="Picture 2" descr="G:\DOLORE TORACICO IN NAVE\Immagini\ST sopra.jpg"/>
          <p:cNvPicPr>
            <a:picLocks noChangeAspect="1" noChangeArrowheads="1"/>
          </p:cNvPicPr>
          <p:nvPr/>
        </p:nvPicPr>
        <p:blipFill>
          <a:blip r:embed="rId2" cstate="print"/>
          <a:srcRect/>
          <a:stretch>
            <a:fillRect/>
          </a:stretch>
        </p:blipFill>
        <p:spPr bwMode="auto">
          <a:xfrm>
            <a:off x="1331640" y="1124744"/>
            <a:ext cx="6336704" cy="3365664"/>
          </a:xfrm>
          <a:prstGeom prst="rect">
            <a:avLst/>
          </a:prstGeom>
          <a:noFill/>
          <a:ln w="9525">
            <a:noFill/>
            <a:miter lim="800000"/>
            <a:headEnd/>
            <a:tailEnd/>
          </a:ln>
        </p:spPr>
      </p:pic>
      <p:sp>
        <p:nvSpPr>
          <p:cNvPr id="14" name="Segnaposto contenuto 2"/>
          <p:cNvSpPr txBox="1">
            <a:spLocks/>
          </p:cNvSpPr>
          <p:nvPr/>
        </p:nvSpPr>
        <p:spPr bwMode="auto">
          <a:xfrm>
            <a:off x="457200" y="4724400"/>
            <a:ext cx="8229600" cy="1524000"/>
          </a:xfrm>
          <a:prstGeom prst="rect">
            <a:avLst/>
          </a:prstGeom>
          <a:noFill/>
          <a:ln w="9525">
            <a:noFill/>
            <a:miter lim="800000"/>
            <a:headEnd/>
            <a:tailEnd/>
          </a:ln>
        </p:spPr>
        <p:txBody>
          <a:bodyPr/>
          <a:lstStyle/>
          <a:p>
            <a:pPr marL="342900" indent="-342900">
              <a:spcBef>
                <a:spcPct val="20000"/>
              </a:spcBef>
              <a:buFontTx/>
              <a:buChar char="•"/>
              <a:defRPr/>
            </a:pPr>
            <a:r>
              <a:rPr lang="en-US" sz="2400" kern="0" dirty="0">
                <a:latin typeface="Calibri" pitchFamily="34" charset="0"/>
                <a:cs typeface="+mn-cs"/>
              </a:rPr>
              <a:t>Of the 16 passengers with acute ST-elevation myocardial infarction who received </a:t>
            </a:r>
            <a:r>
              <a:rPr lang="en-US" sz="2400" kern="0" dirty="0" err="1">
                <a:latin typeface="Calibri" pitchFamily="34" charset="0"/>
                <a:cs typeface="+mn-cs"/>
              </a:rPr>
              <a:t>fibrinolytic</a:t>
            </a:r>
            <a:r>
              <a:rPr lang="en-US" sz="2400" kern="0" dirty="0">
                <a:latin typeface="Calibri" pitchFamily="34" charset="0"/>
                <a:cs typeface="+mn-cs"/>
              </a:rPr>
              <a:t> therapy, 13 (81%) achieved successful reperfusion by clinical predictors and electrocardiographic criteria.</a:t>
            </a:r>
            <a:endParaRPr lang="it-IT" sz="2400" kern="0" dirty="0">
              <a:latin typeface="+mn-lt"/>
              <a:cs typeface="+mn-cs"/>
            </a:endParaRPr>
          </a:p>
        </p:txBody>
      </p:sp>
      <p:sp>
        <p:nvSpPr>
          <p:cNvPr id="5" name="Rettangolo 4"/>
          <p:cNvSpPr/>
          <p:nvPr/>
        </p:nvSpPr>
        <p:spPr>
          <a:xfrm>
            <a:off x="179512" y="6488668"/>
            <a:ext cx="3839577" cy="369332"/>
          </a:xfrm>
          <a:prstGeom prst="rect">
            <a:avLst/>
          </a:prstGeom>
        </p:spPr>
        <p:txBody>
          <a:bodyPr wrap="none">
            <a:spAutoFit/>
          </a:bodyPr>
          <a:lstStyle/>
          <a:p>
            <a:r>
              <a:rPr lang="en-US" dirty="0" smtClean="0">
                <a:latin typeface="Calibri" pitchFamily="34" charset="0"/>
                <a:hlinkClick r:id="rId3" tooltip="The American journal of cardiology."/>
              </a:rPr>
              <a:t>Am J </a:t>
            </a:r>
            <a:r>
              <a:rPr lang="en-US" dirty="0" err="1" smtClean="0">
                <a:latin typeface="Calibri" pitchFamily="34" charset="0"/>
                <a:hlinkClick r:id="rId3" tooltip="The American journal of cardiology."/>
              </a:rPr>
              <a:t>Cardiol</a:t>
            </a:r>
            <a:r>
              <a:rPr lang="en-US" dirty="0" smtClean="0">
                <a:latin typeface="Calibri" pitchFamily="34" charset="0"/>
                <a:hlinkClick r:id="rId3" tooltip="The American journal of cardiology."/>
              </a:rPr>
              <a:t>.</a:t>
            </a:r>
            <a:r>
              <a:rPr lang="en-US" dirty="0" smtClean="0">
                <a:latin typeface="Calibri" pitchFamily="34" charset="0"/>
              </a:rPr>
              <a:t> 2010 Jan 15;105(2):153-7</a:t>
            </a:r>
            <a:endParaRPr lang="it-IT" dirty="0">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Picture 3"/>
          <p:cNvPicPr>
            <a:picLocks noChangeAspect="1" noChangeArrowheads="1"/>
          </p:cNvPicPr>
          <p:nvPr/>
        </p:nvPicPr>
        <p:blipFill>
          <a:blip r:embed="rId2" cstate="print"/>
          <a:srcRect/>
          <a:stretch>
            <a:fillRect/>
          </a:stretch>
        </p:blipFill>
        <p:spPr bwMode="auto">
          <a:xfrm>
            <a:off x="457200" y="76200"/>
            <a:ext cx="8382000" cy="6705600"/>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35843" name="Ovale 4"/>
          <p:cNvSpPr>
            <a:spLocks noChangeArrowheads="1"/>
          </p:cNvSpPr>
          <p:nvPr/>
        </p:nvSpPr>
        <p:spPr bwMode="auto">
          <a:xfrm>
            <a:off x="381000" y="457200"/>
            <a:ext cx="990600" cy="381000"/>
          </a:xfrm>
          <a:prstGeom prst="ellipse">
            <a:avLst/>
          </a:prstGeom>
          <a:noFill/>
          <a:ln w="19050" algn="ctr">
            <a:solidFill>
              <a:schemeClr val="accent2"/>
            </a:solidFill>
            <a:round/>
            <a:headEnd/>
            <a:tailEnd/>
          </a:ln>
        </p:spPr>
        <p:txBody>
          <a:bodyPr/>
          <a:lstStyle/>
          <a:p>
            <a:pPr eaLnBrk="0" hangingPunct="0"/>
            <a:endParaRPr lang="it-IT"/>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olo 1"/>
          <p:cNvSpPr>
            <a:spLocks noGrp="1"/>
          </p:cNvSpPr>
          <p:nvPr>
            <p:ph type="title"/>
          </p:nvPr>
        </p:nvSpPr>
        <p:spPr>
          <a:xfrm>
            <a:off x="0" y="0"/>
            <a:ext cx="9144000" cy="836712"/>
          </a:xfrm>
          <a:solidFill>
            <a:srgbClr val="0070C0"/>
          </a:solidFill>
        </p:spPr>
        <p:txBody>
          <a:bodyPr>
            <a:noAutofit/>
          </a:bodyPr>
          <a:lstStyle/>
          <a:p>
            <a:r>
              <a:rPr lang="it-IT" sz="2800" b="1" dirty="0" smtClean="0">
                <a:solidFill>
                  <a:srgbClr val="FFC000"/>
                </a:solidFill>
              </a:rPr>
              <a:t>Acute </a:t>
            </a:r>
            <a:r>
              <a:rPr lang="it-IT" sz="2800" b="1" dirty="0" err="1" smtClean="0">
                <a:solidFill>
                  <a:srgbClr val="FFC000"/>
                </a:solidFill>
              </a:rPr>
              <a:t>Coronary</a:t>
            </a:r>
            <a:r>
              <a:rPr lang="it-IT" sz="2800" b="1" dirty="0" smtClean="0">
                <a:solidFill>
                  <a:srgbClr val="FFC000"/>
                </a:solidFill>
              </a:rPr>
              <a:t> </a:t>
            </a:r>
            <a:r>
              <a:rPr lang="it-IT" sz="2800" b="1" dirty="0" err="1" smtClean="0">
                <a:solidFill>
                  <a:srgbClr val="FFC000"/>
                </a:solidFill>
              </a:rPr>
              <a:t>syndrome</a:t>
            </a:r>
            <a:r>
              <a:rPr lang="it-IT" sz="2800" b="1" dirty="0" smtClean="0">
                <a:solidFill>
                  <a:srgbClr val="FFC000"/>
                </a:solidFill>
              </a:rPr>
              <a:t> Treatment on </a:t>
            </a:r>
            <a:r>
              <a:rPr lang="it-IT" sz="2800" b="1" dirty="0" err="1" smtClean="0">
                <a:solidFill>
                  <a:srgbClr val="FFC000"/>
                </a:solidFill>
              </a:rPr>
              <a:t>Board</a:t>
            </a:r>
            <a:r>
              <a:rPr lang="it-IT" sz="2800" b="1" dirty="0" smtClean="0">
                <a:solidFill>
                  <a:srgbClr val="FFC000"/>
                </a:solidFill>
              </a:rPr>
              <a:t> </a:t>
            </a:r>
            <a:br>
              <a:rPr lang="it-IT" sz="2800" b="1" dirty="0" smtClean="0">
                <a:solidFill>
                  <a:srgbClr val="FFC000"/>
                </a:solidFill>
              </a:rPr>
            </a:br>
            <a:endParaRPr lang="en-US" sz="2800" b="1" dirty="0">
              <a:solidFill>
                <a:srgbClr val="FFC000"/>
              </a:solidFill>
            </a:endParaRPr>
          </a:p>
        </p:txBody>
      </p:sp>
      <p:sp>
        <p:nvSpPr>
          <p:cNvPr id="11" name="CasellaDiTesto 10"/>
          <p:cNvSpPr txBox="1"/>
          <p:nvPr/>
        </p:nvSpPr>
        <p:spPr>
          <a:xfrm>
            <a:off x="0" y="980728"/>
            <a:ext cx="9144000" cy="5262979"/>
          </a:xfrm>
          <a:prstGeom prst="rect">
            <a:avLst/>
          </a:prstGeom>
          <a:noFill/>
        </p:spPr>
        <p:txBody>
          <a:bodyPr wrap="square" rtlCol="0">
            <a:spAutoFit/>
          </a:bodyPr>
          <a:lstStyle/>
          <a:p>
            <a:r>
              <a:rPr lang="it-IT" sz="2400" b="1" dirty="0" err="1" smtClean="0"/>
              <a:t>Platelet</a:t>
            </a:r>
            <a:r>
              <a:rPr lang="it-IT" sz="2400" b="1" dirty="0" smtClean="0"/>
              <a:t> </a:t>
            </a:r>
            <a:r>
              <a:rPr lang="it-IT" sz="2400" b="1" dirty="0" err="1" smtClean="0"/>
              <a:t>activation</a:t>
            </a:r>
            <a:r>
              <a:rPr lang="it-IT" sz="2400" b="1" dirty="0" smtClean="0"/>
              <a:t> and </a:t>
            </a:r>
            <a:r>
              <a:rPr lang="it-IT" sz="2400" b="1" dirty="0" err="1" smtClean="0"/>
              <a:t>subsequent</a:t>
            </a:r>
            <a:r>
              <a:rPr lang="it-IT" sz="2400" b="1" dirty="0" smtClean="0"/>
              <a:t> </a:t>
            </a:r>
            <a:r>
              <a:rPr lang="it-IT" sz="2400" b="1" dirty="0" err="1" smtClean="0"/>
              <a:t>aggregation</a:t>
            </a:r>
            <a:endParaRPr lang="it-IT" sz="2400" b="1" dirty="0" smtClean="0"/>
          </a:p>
          <a:p>
            <a:r>
              <a:rPr lang="it-IT" sz="2400" b="1" dirty="0" smtClean="0"/>
              <a:t> play a </a:t>
            </a:r>
            <a:r>
              <a:rPr lang="it-IT" sz="2400" b="1" dirty="0" err="1" smtClean="0"/>
              <a:t>dominant</a:t>
            </a:r>
            <a:r>
              <a:rPr lang="it-IT" sz="2400" b="1" dirty="0" smtClean="0"/>
              <a:t> </a:t>
            </a:r>
            <a:r>
              <a:rPr lang="it-IT" sz="2400" b="1" dirty="0" err="1" smtClean="0"/>
              <a:t>role</a:t>
            </a:r>
            <a:r>
              <a:rPr lang="it-IT" sz="2400" b="1" dirty="0" smtClean="0"/>
              <a:t> in the </a:t>
            </a:r>
            <a:r>
              <a:rPr lang="it-IT" sz="2400" b="1" dirty="0" err="1" smtClean="0"/>
              <a:t>propagation</a:t>
            </a:r>
            <a:r>
              <a:rPr lang="it-IT" sz="2400" b="1" dirty="0" smtClean="0"/>
              <a:t> </a:t>
            </a:r>
            <a:r>
              <a:rPr lang="it-IT" sz="2400" b="1" dirty="0" err="1" smtClean="0"/>
              <a:t>of</a:t>
            </a:r>
            <a:r>
              <a:rPr lang="it-IT" sz="2400" b="1" dirty="0" smtClean="0"/>
              <a:t> </a:t>
            </a:r>
          </a:p>
          <a:p>
            <a:r>
              <a:rPr lang="it-IT" sz="2400" b="1" dirty="0" err="1" smtClean="0"/>
              <a:t>arterial</a:t>
            </a:r>
            <a:r>
              <a:rPr lang="it-IT" sz="2400" b="1" dirty="0" smtClean="0"/>
              <a:t> </a:t>
            </a:r>
            <a:r>
              <a:rPr lang="it-IT" sz="2400" b="1" dirty="0" err="1" smtClean="0"/>
              <a:t>thrombosis</a:t>
            </a:r>
            <a:r>
              <a:rPr lang="it-IT" sz="2400" b="1" dirty="0" smtClean="0"/>
              <a:t> and </a:t>
            </a:r>
            <a:r>
              <a:rPr lang="it-IT" sz="2400" b="1" dirty="0" err="1" smtClean="0"/>
              <a:t>consequently</a:t>
            </a:r>
            <a:r>
              <a:rPr lang="it-IT" sz="2400" b="1" dirty="0" smtClean="0"/>
              <a:t> are the </a:t>
            </a:r>
          </a:p>
          <a:p>
            <a:r>
              <a:rPr lang="it-IT" sz="2400" b="1" dirty="0" smtClean="0">
                <a:solidFill>
                  <a:srgbClr val="FF0000"/>
                </a:solidFill>
              </a:rPr>
              <a:t>key </a:t>
            </a:r>
            <a:r>
              <a:rPr lang="it-IT" sz="2400" b="1" dirty="0" err="1" smtClean="0">
                <a:solidFill>
                  <a:srgbClr val="FF0000"/>
                </a:solidFill>
              </a:rPr>
              <a:t>therapeutic</a:t>
            </a:r>
            <a:r>
              <a:rPr lang="it-IT" sz="2400" b="1" dirty="0" smtClean="0">
                <a:solidFill>
                  <a:srgbClr val="FF0000"/>
                </a:solidFill>
              </a:rPr>
              <a:t> </a:t>
            </a:r>
            <a:r>
              <a:rPr lang="it-IT" sz="2400" b="1" dirty="0" err="1" smtClean="0">
                <a:solidFill>
                  <a:srgbClr val="FF0000"/>
                </a:solidFill>
              </a:rPr>
              <a:t>targets</a:t>
            </a:r>
            <a:r>
              <a:rPr lang="it-IT" sz="2400" b="1" dirty="0" smtClean="0">
                <a:solidFill>
                  <a:srgbClr val="FF0000"/>
                </a:solidFill>
              </a:rPr>
              <a:t> </a:t>
            </a:r>
            <a:r>
              <a:rPr lang="it-IT" sz="2400" b="1" dirty="0" smtClean="0"/>
              <a:t>in ACS.</a:t>
            </a:r>
          </a:p>
          <a:p>
            <a:endParaRPr lang="it-IT" sz="2400" dirty="0" smtClean="0"/>
          </a:p>
          <a:p>
            <a:endParaRPr lang="it-IT" sz="2400" dirty="0" smtClean="0"/>
          </a:p>
          <a:p>
            <a:endParaRPr lang="it-IT" sz="2400" dirty="0" smtClean="0"/>
          </a:p>
          <a:p>
            <a:r>
              <a:rPr lang="it-IT" sz="2400" b="1" dirty="0" smtClean="0"/>
              <a:t>in  NSTEMI </a:t>
            </a:r>
            <a:r>
              <a:rPr lang="it-IT" sz="2400" b="1" dirty="0" err="1" smtClean="0"/>
              <a:t>patients</a:t>
            </a:r>
            <a:r>
              <a:rPr lang="it-IT" sz="2400" b="1" dirty="0" smtClean="0"/>
              <a:t> </a:t>
            </a:r>
            <a:r>
              <a:rPr lang="it-IT" sz="2400" b="1" dirty="0" err="1" smtClean="0"/>
              <a:t>antiplatelet</a:t>
            </a:r>
            <a:r>
              <a:rPr lang="it-IT" sz="2400" b="1" dirty="0" smtClean="0"/>
              <a:t> </a:t>
            </a:r>
            <a:r>
              <a:rPr lang="it-IT" sz="2400" b="1" dirty="0" err="1" smtClean="0"/>
              <a:t>therapy</a:t>
            </a:r>
            <a:r>
              <a:rPr lang="it-IT" sz="2400" b="1" dirty="0" smtClean="0"/>
              <a:t> </a:t>
            </a:r>
            <a:r>
              <a:rPr lang="it-IT" sz="2400" b="1" dirty="0" err="1" smtClean="0"/>
              <a:t>should</a:t>
            </a:r>
            <a:r>
              <a:rPr lang="it-IT" sz="2400" b="1" dirty="0" smtClean="0"/>
              <a:t> </a:t>
            </a:r>
            <a:r>
              <a:rPr lang="it-IT" sz="2400" b="1" dirty="0" err="1" smtClean="0"/>
              <a:t>be</a:t>
            </a:r>
            <a:r>
              <a:rPr lang="it-IT" sz="2400" b="1" dirty="0" smtClean="0"/>
              <a:t> </a:t>
            </a:r>
            <a:r>
              <a:rPr lang="it-IT" sz="2400" b="1" dirty="0" err="1" smtClean="0"/>
              <a:t>instituted</a:t>
            </a:r>
            <a:r>
              <a:rPr lang="it-IT" sz="2400" b="1" dirty="0" smtClean="0"/>
              <a:t> </a:t>
            </a:r>
            <a:r>
              <a:rPr lang="it-IT" sz="2400" b="1" dirty="0" err="1" smtClean="0">
                <a:solidFill>
                  <a:srgbClr val="FF0000"/>
                </a:solidFill>
              </a:rPr>
              <a:t>as</a:t>
            </a:r>
            <a:r>
              <a:rPr lang="it-IT" sz="2400" b="1" dirty="0" smtClean="0">
                <a:solidFill>
                  <a:srgbClr val="FF0000"/>
                </a:solidFill>
              </a:rPr>
              <a:t> </a:t>
            </a:r>
            <a:r>
              <a:rPr lang="it-IT" sz="2400" b="1" dirty="0" err="1" smtClean="0">
                <a:solidFill>
                  <a:srgbClr val="FF0000"/>
                </a:solidFill>
              </a:rPr>
              <a:t>early</a:t>
            </a:r>
            <a:r>
              <a:rPr lang="it-IT" sz="2400" b="1" dirty="0" smtClean="0">
                <a:solidFill>
                  <a:srgbClr val="FF0000"/>
                </a:solidFill>
              </a:rPr>
              <a:t> </a:t>
            </a:r>
            <a:r>
              <a:rPr lang="it-IT" sz="2400" b="1" dirty="0" err="1" smtClean="0">
                <a:solidFill>
                  <a:srgbClr val="FF0000"/>
                </a:solidFill>
              </a:rPr>
              <a:t>as</a:t>
            </a:r>
            <a:r>
              <a:rPr lang="it-IT" sz="2400" b="1" dirty="0" smtClean="0">
                <a:solidFill>
                  <a:srgbClr val="FF0000"/>
                </a:solidFill>
              </a:rPr>
              <a:t> </a:t>
            </a:r>
            <a:r>
              <a:rPr lang="it-IT" sz="2400" b="1" dirty="0" err="1" smtClean="0">
                <a:solidFill>
                  <a:srgbClr val="FF0000"/>
                </a:solidFill>
              </a:rPr>
              <a:t>possible</a:t>
            </a:r>
            <a:r>
              <a:rPr lang="it-IT" sz="2400" b="1" dirty="0" smtClean="0">
                <a:solidFill>
                  <a:srgbClr val="FF0000"/>
                </a:solidFill>
              </a:rPr>
              <a:t> </a:t>
            </a:r>
            <a:r>
              <a:rPr lang="it-IT" sz="2400" b="1" dirty="0" smtClean="0"/>
              <a:t>in </a:t>
            </a:r>
            <a:r>
              <a:rPr lang="it-IT" sz="2400" b="1" dirty="0" err="1" smtClean="0"/>
              <a:t>order</a:t>
            </a:r>
            <a:r>
              <a:rPr lang="it-IT" sz="2400" b="1" dirty="0" smtClean="0"/>
              <a:t> </a:t>
            </a:r>
            <a:r>
              <a:rPr lang="it-IT" sz="2400" b="1" dirty="0" err="1" smtClean="0"/>
              <a:t>to</a:t>
            </a:r>
            <a:r>
              <a:rPr lang="it-IT" sz="2400" b="1" dirty="0" smtClean="0"/>
              <a:t> reduce the </a:t>
            </a:r>
            <a:r>
              <a:rPr lang="it-IT" sz="2400" b="1" dirty="0" err="1" smtClean="0"/>
              <a:t>risk</a:t>
            </a:r>
            <a:r>
              <a:rPr lang="it-IT" sz="2400" b="1" dirty="0" smtClean="0"/>
              <a:t> </a:t>
            </a:r>
            <a:r>
              <a:rPr lang="it-IT" sz="2400" b="1" dirty="0" err="1" smtClean="0"/>
              <a:t>of</a:t>
            </a:r>
            <a:r>
              <a:rPr lang="it-IT" sz="2400" b="1" dirty="0" smtClean="0"/>
              <a:t> :</a:t>
            </a:r>
          </a:p>
          <a:p>
            <a:endParaRPr lang="it-IT" sz="2400" dirty="0" smtClean="0"/>
          </a:p>
          <a:p>
            <a:pPr marL="457200" indent="-457200">
              <a:buFont typeface="+mj-lt"/>
              <a:buAutoNum type="arabicPeriod"/>
            </a:pPr>
            <a:r>
              <a:rPr lang="it-IT" sz="2000" b="1" dirty="0" smtClean="0">
                <a:solidFill>
                  <a:srgbClr val="FF0000"/>
                </a:solidFill>
              </a:rPr>
              <a:t> PROGESSION OF MYOCADIUM INVOLVEMET ;</a:t>
            </a:r>
          </a:p>
          <a:p>
            <a:pPr marL="457200" indent="-457200">
              <a:buFont typeface="+mj-lt"/>
              <a:buAutoNum type="arabicPeriod"/>
            </a:pPr>
            <a:r>
              <a:rPr lang="it-IT" sz="2000" b="1" dirty="0" smtClean="0">
                <a:solidFill>
                  <a:srgbClr val="FF0000"/>
                </a:solidFill>
              </a:rPr>
              <a:t>ACUTE ISCHAEMIC COMPLICATIONS ;</a:t>
            </a:r>
          </a:p>
          <a:p>
            <a:pPr marL="457200" indent="-457200">
              <a:buFont typeface="+mj-lt"/>
              <a:buAutoNum type="arabicPeriod"/>
            </a:pPr>
            <a:r>
              <a:rPr lang="it-IT" sz="2000" b="1" dirty="0" smtClean="0">
                <a:solidFill>
                  <a:srgbClr val="FF0000"/>
                </a:solidFill>
              </a:rPr>
              <a:t>RECURRENT ATHEROTHROMBOTIC EVENTS.</a:t>
            </a:r>
          </a:p>
          <a:p>
            <a:endParaRPr lang="it-IT" dirty="0" smtClean="0"/>
          </a:p>
          <a:p>
            <a:endParaRPr lang="it-IT" dirty="0" smtClean="0"/>
          </a:p>
        </p:txBody>
      </p:sp>
      <p:pic>
        <p:nvPicPr>
          <p:cNvPr id="2050" name="Picture 2" descr="F:\Great 2014\Antiplatelet therapy\images.jpg"/>
          <p:cNvPicPr>
            <a:picLocks noChangeAspect="1" noChangeArrowheads="1"/>
          </p:cNvPicPr>
          <p:nvPr/>
        </p:nvPicPr>
        <p:blipFill>
          <a:blip r:embed="rId2" cstate="print"/>
          <a:srcRect/>
          <a:stretch>
            <a:fillRect/>
          </a:stretch>
        </p:blipFill>
        <p:spPr bwMode="auto">
          <a:xfrm>
            <a:off x="7020272" y="980728"/>
            <a:ext cx="1835695" cy="1097379"/>
          </a:xfrm>
          <a:prstGeom prst="rect">
            <a:avLst/>
          </a:prstGeom>
          <a:noFill/>
        </p:spPr>
      </p:pic>
      <p:pic>
        <p:nvPicPr>
          <p:cNvPr id="7" name="Picture 2" descr="F:\Great 2014\Antiplatelet therapy\index.jpg"/>
          <p:cNvPicPr>
            <a:picLocks noChangeAspect="1" noChangeArrowheads="1"/>
          </p:cNvPicPr>
          <p:nvPr/>
        </p:nvPicPr>
        <p:blipFill>
          <a:blip r:embed="rId3" cstate="print"/>
          <a:srcRect/>
          <a:stretch>
            <a:fillRect/>
          </a:stretch>
        </p:blipFill>
        <p:spPr bwMode="auto">
          <a:xfrm>
            <a:off x="4721200" y="2204864"/>
            <a:ext cx="4422800" cy="136844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b="32333"/>
          <a:stretch>
            <a:fillRect/>
          </a:stretch>
        </p:blipFill>
        <p:spPr bwMode="auto">
          <a:xfrm>
            <a:off x="323528" y="0"/>
            <a:ext cx="8460432" cy="1916831"/>
          </a:xfrm>
          <a:prstGeom prst="rect">
            <a:avLst/>
          </a:prstGeom>
          <a:noFill/>
          <a:ln w="9525">
            <a:noFill/>
            <a:miter lim="800000"/>
            <a:headEnd/>
            <a:tailEnd/>
          </a:ln>
        </p:spPr>
      </p:pic>
      <p:pic>
        <p:nvPicPr>
          <p:cNvPr id="5123" name="Picture 3"/>
          <p:cNvPicPr>
            <a:picLocks noGrp="1" noChangeAspect="1" noChangeArrowheads="1"/>
          </p:cNvPicPr>
          <p:nvPr>
            <p:ph idx="1"/>
          </p:nvPr>
        </p:nvPicPr>
        <p:blipFill>
          <a:blip r:embed="rId3" cstate="print"/>
          <a:srcRect b="34137"/>
          <a:stretch>
            <a:fillRect/>
          </a:stretch>
        </p:blipFill>
        <p:spPr bwMode="auto">
          <a:xfrm>
            <a:off x="1285852" y="1928802"/>
            <a:ext cx="6292164" cy="4130862"/>
          </a:xfrm>
          <a:prstGeom prst="rect">
            <a:avLst/>
          </a:prstGeom>
          <a:noFill/>
          <a:ln w="9525">
            <a:noFill/>
            <a:miter lim="800000"/>
            <a:headEnd/>
            <a:tailEnd/>
          </a:ln>
        </p:spPr>
      </p:pic>
      <p:cxnSp>
        <p:nvCxnSpPr>
          <p:cNvPr id="10" name="Connettore 1 9"/>
          <p:cNvCxnSpPr/>
          <p:nvPr/>
        </p:nvCxnSpPr>
        <p:spPr>
          <a:xfrm>
            <a:off x="2571736" y="4071942"/>
            <a:ext cx="1000132" cy="1588"/>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2" name="Connettore 1 11"/>
          <p:cNvCxnSpPr/>
          <p:nvPr/>
        </p:nvCxnSpPr>
        <p:spPr>
          <a:xfrm>
            <a:off x="1714480" y="4214818"/>
            <a:ext cx="1928826" cy="1588"/>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4" name="Connettore 1 13"/>
          <p:cNvCxnSpPr/>
          <p:nvPr/>
        </p:nvCxnSpPr>
        <p:spPr>
          <a:xfrm>
            <a:off x="1714480" y="4357694"/>
            <a:ext cx="1571636" cy="1588"/>
          </a:xfrm>
          <a:prstGeom prst="line">
            <a:avLst/>
          </a:prstGeom>
          <a:ln/>
        </p:spPr>
        <p:style>
          <a:lnRef idx="2">
            <a:schemeClr val="accent2"/>
          </a:lnRef>
          <a:fillRef idx="0">
            <a:schemeClr val="accent2"/>
          </a:fillRef>
          <a:effectRef idx="1">
            <a:schemeClr val="accent2"/>
          </a:effectRef>
          <a:fontRef idx="minor">
            <a:schemeClr val="tx1"/>
          </a:fontRef>
        </p:style>
      </p:cxnSp>
      <p:sp>
        <p:nvSpPr>
          <p:cNvPr id="15" name="Freccia a destra 14"/>
          <p:cNvSpPr/>
          <p:nvPr/>
        </p:nvSpPr>
        <p:spPr>
          <a:xfrm>
            <a:off x="1214414" y="3429000"/>
            <a:ext cx="285752" cy="1627640"/>
          </a:xfrm>
          <a:prstGeom prst="rightArrow">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p:cNvPicPr>
            <a:picLocks noChangeAspect="1" noChangeArrowheads="1"/>
          </p:cNvPicPr>
          <p:nvPr/>
        </p:nvPicPr>
        <p:blipFill>
          <a:blip r:embed="rId2" cstate="print"/>
          <a:srcRect/>
          <a:stretch>
            <a:fillRect/>
          </a:stretch>
        </p:blipFill>
        <p:spPr bwMode="auto">
          <a:xfrm>
            <a:off x="3059832" y="980728"/>
            <a:ext cx="5204048" cy="5078951"/>
          </a:xfrm>
          <a:prstGeom prst="rect">
            <a:avLst/>
          </a:prstGeom>
          <a:noFill/>
          <a:ln w="9525">
            <a:noFill/>
            <a:miter lim="800000"/>
            <a:headEnd/>
            <a:tailEnd/>
          </a:ln>
        </p:spPr>
      </p:pic>
      <p:pic>
        <p:nvPicPr>
          <p:cNvPr id="118787" name="Picture 3"/>
          <p:cNvPicPr>
            <a:picLocks noChangeAspect="1" noChangeArrowheads="1"/>
          </p:cNvPicPr>
          <p:nvPr/>
        </p:nvPicPr>
        <p:blipFill>
          <a:blip r:embed="rId3" cstate="print"/>
          <a:srcRect/>
          <a:stretch>
            <a:fillRect/>
          </a:stretch>
        </p:blipFill>
        <p:spPr bwMode="auto">
          <a:xfrm>
            <a:off x="0" y="5733256"/>
            <a:ext cx="3009900" cy="762000"/>
          </a:xfrm>
          <a:prstGeom prst="rect">
            <a:avLst/>
          </a:prstGeom>
          <a:noFill/>
          <a:ln w="9525">
            <a:noFill/>
            <a:miter lim="800000"/>
            <a:headEnd/>
            <a:tailEnd/>
          </a:ln>
        </p:spPr>
      </p:pic>
      <p:pic>
        <p:nvPicPr>
          <p:cNvPr id="118788" name="Picture 4"/>
          <p:cNvPicPr>
            <a:picLocks noChangeAspect="1" noChangeArrowheads="1"/>
          </p:cNvPicPr>
          <p:nvPr/>
        </p:nvPicPr>
        <p:blipFill>
          <a:blip r:embed="rId4" cstate="print"/>
          <a:srcRect/>
          <a:stretch>
            <a:fillRect/>
          </a:stretch>
        </p:blipFill>
        <p:spPr bwMode="auto">
          <a:xfrm>
            <a:off x="2483768" y="0"/>
            <a:ext cx="6242137" cy="1556792"/>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olo 1"/>
          <p:cNvSpPr>
            <a:spLocks noGrp="1"/>
          </p:cNvSpPr>
          <p:nvPr>
            <p:ph type="title"/>
          </p:nvPr>
        </p:nvSpPr>
        <p:spPr>
          <a:xfrm>
            <a:off x="0" y="0"/>
            <a:ext cx="9144000" cy="914400"/>
          </a:xfrm>
        </p:spPr>
        <p:txBody>
          <a:bodyPr/>
          <a:lstStyle/>
          <a:p>
            <a:r>
              <a:rPr lang="it-IT" sz="3200" dirty="0" smtClean="0">
                <a:latin typeface="Calibri" pitchFamily="34" charset="0"/>
              </a:rPr>
              <a:t/>
            </a:r>
            <a:br>
              <a:rPr lang="it-IT" sz="3200" dirty="0" smtClean="0">
                <a:latin typeface="Calibri" pitchFamily="34" charset="0"/>
              </a:rPr>
            </a:br>
            <a:r>
              <a:rPr lang="it-IT" sz="3200" dirty="0" err="1" smtClean="0">
                <a:latin typeface="Calibri" pitchFamily="34" charset="0"/>
              </a:rPr>
              <a:t>Most</a:t>
            </a:r>
            <a:r>
              <a:rPr lang="it-IT" sz="3200" dirty="0" smtClean="0">
                <a:latin typeface="Calibri" pitchFamily="34" charset="0"/>
              </a:rPr>
              <a:t> common </a:t>
            </a:r>
            <a:r>
              <a:rPr lang="it-IT" sz="3200" dirty="0" err="1" smtClean="0">
                <a:latin typeface="Calibri" pitchFamily="34" charset="0"/>
              </a:rPr>
              <a:t>principal</a:t>
            </a:r>
            <a:r>
              <a:rPr lang="it-IT" sz="3200" dirty="0" smtClean="0">
                <a:latin typeface="Calibri" pitchFamily="34" charset="0"/>
              </a:rPr>
              <a:t> CV </a:t>
            </a:r>
            <a:r>
              <a:rPr lang="it-IT" sz="3200" dirty="0" err="1" smtClean="0">
                <a:latin typeface="Calibri" pitchFamily="34" charset="0"/>
              </a:rPr>
              <a:t>diagnosis</a:t>
            </a:r>
            <a:r>
              <a:rPr lang="it-IT" sz="3200" dirty="0" smtClean="0">
                <a:latin typeface="Calibri" pitchFamily="34" charset="0"/>
              </a:rPr>
              <a:t/>
            </a:r>
            <a:br>
              <a:rPr lang="it-IT" sz="3200" dirty="0" smtClean="0">
                <a:latin typeface="Calibri" pitchFamily="34" charset="0"/>
              </a:rPr>
            </a:br>
            <a:r>
              <a:rPr lang="it-IT" sz="3200" dirty="0" smtClean="0">
                <a:latin typeface="Calibri" pitchFamily="34" charset="0"/>
              </a:rPr>
              <a:t> </a:t>
            </a:r>
            <a:r>
              <a:rPr lang="it-IT" sz="3200" dirty="0" err="1" smtClean="0">
                <a:latin typeface="Calibri" pitchFamily="34" charset="0"/>
              </a:rPr>
              <a:t>presenting</a:t>
            </a:r>
            <a:r>
              <a:rPr lang="it-IT" sz="3200" dirty="0" smtClean="0">
                <a:latin typeface="Calibri" pitchFamily="34" charset="0"/>
              </a:rPr>
              <a:t> </a:t>
            </a:r>
            <a:r>
              <a:rPr lang="it-IT" sz="3200" dirty="0" err="1" smtClean="0">
                <a:latin typeface="Calibri" pitchFamily="34" charset="0"/>
              </a:rPr>
              <a:t>to</a:t>
            </a:r>
            <a:r>
              <a:rPr lang="it-IT" sz="3200" dirty="0" smtClean="0">
                <a:latin typeface="Calibri" pitchFamily="34" charset="0"/>
              </a:rPr>
              <a:t> cruise </a:t>
            </a:r>
            <a:r>
              <a:rPr lang="it-IT" sz="3200" dirty="0" err="1" smtClean="0">
                <a:latin typeface="Calibri" pitchFamily="34" charset="0"/>
              </a:rPr>
              <a:t>ship</a:t>
            </a:r>
            <a:r>
              <a:rPr lang="it-IT" sz="3200" dirty="0" smtClean="0">
                <a:latin typeface="Calibri" pitchFamily="34" charset="0"/>
              </a:rPr>
              <a:t> </a:t>
            </a:r>
            <a:r>
              <a:rPr lang="it-IT" sz="3200" dirty="0" err="1" smtClean="0">
                <a:latin typeface="Calibri" pitchFamily="34" charset="0"/>
              </a:rPr>
              <a:t>infirmary</a:t>
            </a:r>
            <a:r>
              <a:rPr lang="it-IT" sz="3200" dirty="0" smtClean="0">
                <a:latin typeface="Calibri" pitchFamily="34" charset="0"/>
              </a:rPr>
              <a:t> </a:t>
            </a:r>
            <a:r>
              <a:rPr lang="it-IT" sz="4800" dirty="0" smtClean="0">
                <a:latin typeface="Calibri" pitchFamily="34" charset="0"/>
              </a:rPr>
              <a:t/>
            </a:r>
            <a:br>
              <a:rPr lang="it-IT" sz="4800" dirty="0" smtClean="0">
                <a:latin typeface="Calibri" pitchFamily="34" charset="0"/>
              </a:rPr>
            </a:br>
            <a:endParaRPr lang="it-IT" sz="4800" b="1" dirty="0" smtClean="0">
              <a:latin typeface="Calibri" pitchFamily="34" charset="0"/>
            </a:endParaRPr>
          </a:p>
        </p:txBody>
      </p:sp>
      <p:pic>
        <p:nvPicPr>
          <p:cNvPr id="23557" name="Picture 2"/>
          <p:cNvPicPr>
            <a:picLocks noChangeAspect="1" noChangeArrowheads="1"/>
          </p:cNvPicPr>
          <p:nvPr/>
        </p:nvPicPr>
        <p:blipFill>
          <a:blip r:embed="rId2" cstate="print"/>
          <a:srcRect/>
          <a:stretch>
            <a:fillRect/>
          </a:stretch>
        </p:blipFill>
        <p:spPr bwMode="auto">
          <a:xfrm>
            <a:off x="0" y="836712"/>
            <a:ext cx="5308600" cy="3505200"/>
          </a:xfrm>
          <a:prstGeom prst="rect">
            <a:avLst/>
          </a:prstGeom>
          <a:noFill/>
          <a:ln w="9525">
            <a:noFill/>
            <a:miter lim="800000"/>
            <a:headEnd/>
            <a:tailEnd/>
          </a:ln>
        </p:spPr>
      </p:pic>
      <p:pic>
        <p:nvPicPr>
          <p:cNvPr id="23558" name="Picture 4" descr="G:\DOLORE TORACICO IN NAVE\Immagini\infermeria.jpg"/>
          <p:cNvPicPr>
            <a:picLocks noChangeAspect="1" noChangeArrowheads="1"/>
          </p:cNvPicPr>
          <p:nvPr/>
        </p:nvPicPr>
        <p:blipFill>
          <a:blip r:embed="rId3" cstate="print"/>
          <a:srcRect/>
          <a:stretch>
            <a:fillRect/>
          </a:stretch>
        </p:blipFill>
        <p:spPr bwMode="auto">
          <a:xfrm>
            <a:off x="5652120" y="1628800"/>
            <a:ext cx="3258863" cy="2433861"/>
          </a:xfrm>
          <a:prstGeom prst="rect">
            <a:avLst/>
          </a:prstGeom>
          <a:noFill/>
          <a:ln w="9525">
            <a:noFill/>
            <a:miter lim="800000"/>
            <a:headEnd/>
            <a:tailEnd/>
          </a:ln>
        </p:spPr>
      </p:pic>
      <p:sp>
        <p:nvSpPr>
          <p:cNvPr id="8" name="Rettangolo 7"/>
          <p:cNvSpPr/>
          <p:nvPr/>
        </p:nvSpPr>
        <p:spPr>
          <a:xfrm>
            <a:off x="0" y="6488668"/>
            <a:ext cx="3839577" cy="369332"/>
          </a:xfrm>
          <a:prstGeom prst="rect">
            <a:avLst/>
          </a:prstGeom>
        </p:spPr>
        <p:txBody>
          <a:bodyPr wrap="none">
            <a:spAutoFit/>
          </a:bodyPr>
          <a:lstStyle/>
          <a:p>
            <a:r>
              <a:rPr lang="en-US" dirty="0" smtClean="0">
                <a:latin typeface="Calibri" pitchFamily="34" charset="0"/>
                <a:hlinkClick r:id="rId4" tooltip="The American journal of cardiology."/>
              </a:rPr>
              <a:t>Am J </a:t>
            </a:r>
            <a:r>
              <a:rPr lang="en-US" dirty="0" err="1" smtClean="0">
                <a:latin typeface="Calibri" pitchFamily="34" charset="0"/>
                <a:hlinkClick r:id="rId4" tooltip="The American journal of cardiology."/>
              </a:rPr>
              <a:t>Cardiol</a:t>
            </a:r>
            <a:r>
              <a:rPr lang="en-US" dirty="0" smtClean="0">
                <a:latin typeface="Calibri" pitchFamily="34" charset="0"/>
                <a:hlinkClick r:id="rId4" tooltip="The American journal of cardiology."/>
              </a:rPr>
              <a:t>.</a:t>
            </a:r>
            <a:r>
              <a:rPr lang="en-US" dirty="0" smtClean="0">
                <a:latin typeface="Calibri" pitchFamily="34" charset="0"/>
              </a:rPr>
              <a:t> 2010 Jan 15;105(2):153-7</a:t>
            </a:r>
            <a:endParaRPr lang="it-IT" dirty="0">
              <a:latin typeface="Calibri" pitchFamily="34" charset="0"/>
            </a:endParaRPr>
          </a:p>
        </p:txBody>
      </p:sp>
      <p:sp>
        <p:nvSpPr>
          <p:cNvPr id="6" name="Ovale 4"/>
          <p:cNvSpPr/>
          <p:nvPr/>
        </p:nvSpPr>
        <p:spPr>
          <a:xfrm>
            <a:off x="1187624" y="2132856"/>
            <a:ext cx="720080" cy="108012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AF-Focused-update-slides-20120017.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p:cNvSpPr>
            <a:spLocks noGrp="1"/>
          </p:cNvSpPr>
          <p:nvPr>
            <p:ph type="title"/>
          </p:nvPr>
        </p:nvSpPr>
        <p:spPr>
          <a:xfrm>
            <a:off x="457200" y="-242888"/>
            <a:ext cx="8229600" cy="1143001"/>
          </a:xfrm>
        </p:spPr>
        <p:txBody>
          <a:bodyPr/>
          <a:lstStyle/>
          <a:p>
            <a:r>
              <a:rPr lang="it-IT" b="1" smtClean="0"/>
              <a:t>Rate Control</a:t>
            </a:r>
          </a:p>
        </p:txBody>
      </p:sp>
      <p:pic>
        <p:nvPicPr>
          <p:cNvPr id="6147" name="Picture 2"/>
          <p:cNvPicPr>
            <a:picLocks noChangeAspect="1" noChangeArrowheads="1"/>
          </p:cNvPicPr>
          <p:nvPr/>
        </p:nvPicPr>
        <p:blipFill>
          <a:blip r:embed="rId2" cstate="print"/>
          <a:srcRect/>
          <a:stretch>
            <a:fillRect/>
          </a:stretch>
        </p:blipFill>
        <p:spPr bwMode="auto">
          <a:xfrm>
            <a:off x="647700" y="765175"/>
            <a:ext cx="7848600" cy="5991225"/>
          </a:xfrm>
          <a:prstGeom prst="rect">
            <a:avLst/>
          </a:prstGeom>
          <a:noFill/>
          <a:ln w="9525">
            <a:noFill/>
            <a:miter lim="800000"/>
            <a:headEnd/>
            <a:tailEnd/>
          </a:ln>
        </p:spPr>
      </p:pic>
      <p:sp>
        <p:nvSpPr>
          <p:cNvPr id="4" name="Rettangolo 1"/>
          <p:cNvSpPr>
            <a:spLocks noChangeArrowheads="1"/>
          </p:cNvSpPr>
          <p:nvPr/>
        </p:nvSpPr>
        <p:spPr bwMode="auto">
          <a:xfrm>
            <a:off x="684213" y="1196975"/>
            <a:ext cx="7991475" cy="936625"/>
          </a:xfrm>
          <a:prstGeom prst="rect">
            <a:avLst/>
          </a:prstGeom>
          <a:noFill/>
          <a:ln w="76200" algn="ctr">
            <a:solidFill>
              <a:srgbClr val="CC0000"/>
            </a:solidFill>
            <a:miter lim="800000"/>
            <a:headEnd/>
            <a:tailEnd/>
          </a:ln>
        </p:spPr>
        <p:txBody>
          <a:bodyPr anchor="ctr"/>
          <a:lstStyle/>
          <a:p>
            <a:pPr algn="ctr">
              <a:defRPr/>
            </a:pPr>
            <a:endParaRPr lang="it-IT">
              <a:solidFill>
                <a:schemeClr val="lt1"/>
              </a:solidFill>
              <a:latin typeface="+mn-lt"/>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4294967295"/>
          </p:nvPr>
        </p:nvSpPr>
        <p:spPr>
          <a:xfrm>
            <a:off x="495300" y="1143001"/>
            <a:ext cx="7965132" cy="4734272"/>
          </a:xfrm>
        </p:spPr>
        <p:txBody>
          <a:bodyPr/>
          <a:lstStyle/>
          <a:p>
            <a:pPr marL="0" indent="0" eaLnBrk="1" hangingPunct="1">
              <a:buNone/>
            </a:pPr>
            <a:r>
              <a:rPr lang="it-IT" sz="2800" dirty="0" smtClean="0">
                <a:solidFill>
                  <a:srgbClr val="002060"/>
                </a:solidFill>
              </a:rPr>
              <a:t>In 46,599 patients with ADHF (ADHERE)</a:t>
            </a:r>
            <a:br>
              <a:rPr lang="it-IT" sz="2800" dirty="0" smtClean="0">
                <a:solidFill>
                  <a:srgbClr val="002060"/>
                </a:solidFill>
              </a:rPr>
            </a:br>
            <a:r>
              <a:rPr lang="it-IT" sz="2800" b="1" i="1" u="sng" dirty="0" smtClean="0">
                <a:solidFill>
                  <a:srgbClr val="8A0000"/>
                </a:solidFill>
              </a:rPr>
              <a:t>a delay in </a:t>
            </a:r>
            <a:r>
              <a:rPr lang="it-IT" sz="2800" b="1" i="1" u="sng" dirty="0">
                <a:solidFill>
                  <a:srgbClr val="8A0000"/>
                </a:solidFill>
              </a:rPr>
              <a:t>t</a:t>
            </a:r>
            <a:r>
              <a:rPr lang="it-IT" sz="2800" b="1" i="1" u="sng" dirty="0" smtClean="0">
                <a:solidFill>
                  <a:srgbClr val="8A0000"/>
                </a:solidFill>
              </a:rPr>
              <a:t>reatment</a:t>
            </a:r>
            <a:r>
              <a:rPr lang="it-IT" sz="2800" dirty="0" smtClean="0">
                <a:solidFill>
                  <a:srgbClr val="8A0000"/>
                </a:solidFill>
              </a:rPr>
              <a:t>  was associated with:</a:t>
            </a:r>
          </a:p>
          <a:p>
            <a:pPr eaLnBrk="1" hangingPunct="1">
              <a:buFontTx/>
              <a:buNone/>
            </a:pPr>
            <a:endParaRPr lang="it-IT" dirty="0" smtClean="0">
              <a:solidFill>
                <a:srgbClr val="002060"/>
              </a:solidFill>
            </a:endParaRPr>
          </a:p>
          <a:p>
            <a:pPr eaLnBrk="1" hangingPunct="1">
              <a:buFontTx/>
              <a:buNone/>
            </a:pPr>
            <a:endParaRPr lang="it-IT" sz="2800" b="1" i="1" dirty="0" smtClean="0">
              <a:solidFill>
                <a:srgbClr val="002060"/>
              </a:solidFill>
            </a:endParaRPr>
          </a:p>
          <a:p>
            <a:pPr eaLnBrk="1" hangingPunct="1">
              <a:buFontTx/>
              <a:buNone/>
            </a:pPr>
            <a:endParaRPr lang="it-IT" sz="2800" b="1" i="1" dirty="0" smtClean="0">
              <a:solidFill>
                <a:srgbClr val="002060"/>
              </a:solidFill>
            </a:endParaRPr>
          </a:p>
          <a:p>
            <a:pPr eaLnBrk="1" hangingPunct="1">
              <a:buFontTx/>
              <a:buNone/>
            </a:pPr>
            <a:endParaRPr lang="it-IT" sz="2800" b="1" i="1" dirty="0" smtClean="0">
              <a:solidFill>
                <a:srgbClr val="002060"/>
              </a:solidFill>
            </a:endParaRPr>
          </a:p>
          <a:p>
            <a:pPr eaLnBrk="1" hangingPunct="1">
              <a:spcBef>
                <a:spcPts val="1800"/>
              </a:spcBef>
            </a:pPr>
            <a:r>
              <a:rPr lang="it-IT" sz="2800" b="1" i="1" dirty="0" smtClean="0">
                <a:solidFill>
                  <a:srgbClr val="8A0000"/>
                </a:solidFill>
              </a:rPr>
              <a:t>250% </a:t>
            </a:r>
            <a:r>
              <a:rPr lang="it-IT" sz="2800" b="1" i="1" dirty="0" smtClean="0">
                <a:solidFill>
                  <a:srgbClr val="8A0000"/>
                </a:solidFill>
                <a:cs typeface="Times New Roman" pitchFamily="18" charset="0"/>
              </a:rPr>
              <a:t>↑ in-hospital mortality</a:t>
            </a:r>
          </a:p>
          <a:p>
            <a:pPr eaLnBrk="1" hangingPunct="1"/>
            <a:r>
              <a:rPr lang="it-IT" sz="2800" b="1" i="1" dirty="0" smtClean="0">
                <a:solidFill>
                  <a:srgbClr val="8A0000"/>
                </a:solidFill>
                <a:cs typeface="Times New Roman" pitchFamily="18" charset="0"/>
              </a:rPr>
              <a:t>150% ↑ in</a:t>
            </a:r>
            <a:r>
              <a:rPr lang="it-IT" sz="2800" b="1" i="1" dirty="0">
                <a:solidFill>
                  <a:srgbClr val="8A0000"/>
                </a:solidFill>
                <a:cs typeface="Times New Roman" pitchFamily="18" charset="0"/>
              </a:rPr>
              <a:t>-</a:t>
            </a:r>
            <a:r>
              <a:rPr lang="it-IT" sz="2800" b="1" i="1" dirty="0" smtClean="0">
                <a:solidFill>
                  <a:srgbClr val="8A0000"/>
                </a:solidFill>
                <a:cs typeface="Times New Roman" pitchFamily="18" charset="0"/>
              </a:rPr>
              <a:t>hospital length of stay </a:t>
            </a:r>
            <a:endParaRPr lang="it-IT" sz="1400" b="1" i="1" dirty="0" smtClean="0">
              <a:solidFill>
                <a:srgbClr val="8A0000"/>
              </a:solidFill>
            </a:endParaRPr>
          </a:p>
          <a:p>
            <a:pPr eaLnBrk="1" hangingPunct="1"/>
            <a:endParaRPr lang="it-IT" sz="1400" b="1" i="1" dirty="0" smtClean="0">
              <a:solidFill>
                <a:srgbClr val="002060"/>
              </a:solidFill>
            </a:endParaRPr>
          </a:p>
          <a:p>
            <a:pPr eaLnBrk="1" hangingPunct="1">
              <a:buFontTx/>
              <a:buNone/>
            </a:pPr>
            <a:endParaRPr lang="it-IT" sz="1400" b="1" i="1" dirty="0" smtClean="0">
              <a:solidFill>
                <a:srgbClr val="002060"/>
              </a:solidFill>
            </a:endParaRPr>
          </a:p>
          <a:p>
            <a:pPr eaLnBrk="1" hangingPunct="1"/>
            <a:endParaRPr lang="it-IT" sz="1400" b="1" i="1" dirty="0" smtClean="0"/>
          </a:p>
          <a:p>
            <a:pPr algn="r" eaLnBrk="1" hangingPunct="1">
              <a:buFontTx/>
              <a:buNone/>
            </a:pPr>
            <a:r>
              <a:rPr lang="it-IT" sz="1200" b="1" i="1" dirty="0" smtClean="0">
                <a:solidFill>
                  <a:schemeClr val="bg1"/>
                </a:solidFill>
              </a:rPr>
              <a:t>14:17-20</a:t>
            </a:r>
          </a:p>
        </p:txBody>
      </p:sp>
      <p:pic>
        <p:nvPicPr>
          <p:cNvPr id="26628" name="Picture 31" descr="large_nurse-stress-compassion-fatigue"/>
          <p:cNvPicPr>
            <a:picLocks noChangeAspect="1" noChangeArrowheads="1"/>
          </p:cNvPicPr>
          <p:nvPr/>
        </p:nvPicPr>
        <p:blipFill>
          <a:blip r:embed="rId3" cstate="print"/>
          <a:srcRect/>
          <a:stretch>
            <a:fillRect/>
          </a:stretch>
        </p:blipFill>
        <p:spPr bwMode="auto">
          <a:xfrm>
            <a:off x="495300" y="2232572"/>
            <a:ext cx="4038600" cy="1952625"/>
          </a:xfrm>
          <a:prstGeom prst="rect">
            <a:avLst/>
          </a:prstGeom>
          <a:noFill/>
          <a:ln w="38100">
            <a:solidFill>
              <a:srgbClr val="44B4CA"/>
            </a:solidFill>
            <a:miter lim="800000"/>
            <a:headEnd/>
            <a:tailEnd/>
          </a:ln>
        </p:spPr>
      </p:pic>
      <p:pic>
        <p:nvPicPr>
          <p:cNvPr id="26629" name="Picture 37" descr="emergency_room_medical_billing"/>
          <p:cNvPicPr>
            <a:picLocks noChangeAspect="1" noChangeArrowheads="1"/>
          </p:cNvPicPr>
          <p:nvPr/>
        </p:nvPicPr>
        <p:blipFill>
          <a:blip r:embed="rId4" cstate="print"/>
          <a:srcRect/>
          <a:stretch>
            <a:fillRect/>
          </a:stretch>
        </p:blipFill>
        <p:spPr bwMode="auto">
          <a:xfrm>
            <a:off x="5181600" y="2233538"/>
            <a:ext cx="3276600" cy="1987550"/>
          </a:xfrm>
          <a:prstGeom prst="rect">
            <a:avLst/>
          </a:prstGeom>
          <a:noFill/>
          <a:ln w="38100">
            <a:solidFill>
              <a:srgbClr val="44B4CA"/>
            </a:solidFill>
            <a:miter lim="800000"/>
            <a:headEnd/>
            <a:tailEnd/>
          </a:ln>
        </p:spPr>
      </p:pic>
      <p:sp>
        <p:nvSpPr>
          <p:cNvPr id="8" name="Rectangle 2"/>
          <p:cNvSpPr txBox="1">
            <a:spLocks noChangeArrowheads="1"/>
          </p:cNvSpPr>
          <p:nvPr/>
        </p:nvSpPr>
        <p:spPr bwMode="auto">
          <a:xfrm>
            <a:off x="0" y="0"/>
            <a:ext cx="9144000" cy="1052736"/>
          </a:xfrm>
          <a:prstGeom prst="rect">
            <a:avLst/>
          </a:prstGeom>
          <a:solidFill>
            <a:srgbClr val="0066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800" kern="1200">
                <a:solidFill>
                  <a:schemeClr val="tx2"/>
                </a:solidFill>
                <a:latin typeface="+mj-lt"/>
                <a:ea typeface="+mj-ea"/>
                <a:cs typeface="+mj-cs"/>
              </a:defRPr>
            </a:lvl1pPr>
            <a:lvl2pPr algn="ctr"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9pPr>
          </a:lstStyle>
          <a:p>
            <a:r>
              <a:rPr lang="it-IT" sz="2800" dirty="0">
                <a:solidFill>
                  <a:srgbClr val="FFC000"/>
                </a:solidFill>
                <a:ea typeface="ＭＳ Ｐゴシック" pitchFamily="34" charset="-128"/>
              </a:rPr>
              <a:t>Importance of early therapies for acute heart failure </a:t>
            </a:r>
            <a:br>
              <a:rPr lang="it-IT" sz="2800" dirty="0">
                <a:solidFill>
                  <a:srgbClr val="FFC000"/>
                </a:solidFill>
                <a:ea typeface="ＭＳ Ｐゴシック" pitchFamily="34" charset="-128"/>
              </a:rPr>
            </a:br>
            <a:r>
              <a:rPr lang="it-IT" sz="2800" dirty="0">
                <a:solidFill>
                  <a:srgbClr val="FFC000"/>
                </a:solidFill>
                <a:ea typeface="ＭＳ Ｐゴシック" pitchFamily="34" charset="-128"/>
              </a:rPr>
              <a:t>as a consequence of prompt diagnosis</a:t>
            </a:r>
            <a:endParaRPr lang="de-DE" sz="2800" b="1" dirty="0">
              <a:solidFill>
                <a:schemeClr val="bg1"/>
              </a:solidFill>
              <a:effectLst>
                <a:outerShdw blurRad="38100" dist="38100" dir="2700000" algn="tl">
                  <a:srgbClr val="000000">
                    <a:alpha val="43137"/>
                  </a:srgbClr>
                </a:outerShdw>
              </a:effectLst>
              <a:latin typeface="Calibri" panose="020F0502020204030204" pitchFamily="34" charset="0"/>
            </a:endParaRPr>
          </a:p>
        </p:txBody>
      </p:sp>
      <p:sp>
        <p:nvSpPr>
          <p:cNvPr id="3" name="TextBox 2"/>
          <p:cNvSpPr txBox="1"/>
          <p:nvPr/>
        </p:nvSpPr>
        <p:spPr>
          <a:xfrm>
            <a:off x="4243450" y="5809334"/>
            <a:ext cx="4649030" cy="246221"/>
          </a:xfrm>
          <a:prstGeom prst="rect">
            <a:avLst/>
          </a:prstGeom>
          <a:noFill/>
        </p:spPr>
        <p:txBody>
          <a:bodyPr wrap="none" rtlCol="0">
            <a:spAutoFit/>
          </a:bodyPr>
          <a:lstStyle/>
          <a:p>
            <a:pPr algn="r"/>
            <a:r>
              <a:rPr lang="en-GB" sz="1000" dirty="0" smtClean="0"/>
              <a:t>Peacock WF, Di </a:t>
            </a:r>
            <a:r>
              <a:rPr lang="en-GB" sz="1000" dirty="0" err="1"/>
              <a:t>Somma</a:t>
            </a:r>
            <a:r>
              <a:rPr lang="en-GB" sz="1000" dirty="0"/>
              <a:t> </a:t>
            </a:r>
            <a:r>
              <a:rPr lang="en-GB" sz="1000" dirty="0" smtClean="0"/>
              <a:t>S et </a:t>
            </a:r>
            <a:r>
              <a:rPr lang="en-GB" sz="1000" dirty="0"/>
              <a:t>al. </a:t>
            </a:r>
            <a:r>
              <a:rPr lang="en-GB" sz="1000" dirty="0" smtClean="0"/>
              <a:t>Congest </a:t>
            </a:r>
            <a:r>
              <a:rPr lang="en-GB" sz="1000" dirty="0"/>
              <a:t>Heart </a:t>
            </a:r>
            <a:r>
              <a:rPr lang="en-GB" sz="1000" dirty="0" smtClean="0"/>
              <a:t>Fail 2008;14(4 </a:t>
            </a:r>
            <a:r>
              <a:rPr lang="en-GB" sz="1000" dirty="0" err="1" smtClean="0"/>
              <a:t>Suppl</a:t>
            </a:r>
            <a:r>
              <a:rPr lang="en-GB" sz="1000" dirty="0" smtClean="0"/>
              <a:t> </a:t>
            </a:r>
            <a:r>
              <a:rPr lang="en-GB" sz="1000" dirty="0"/>
              <a:t>1):17–20 </a:t>
            </a:r>
          </a:p>
        </p:txBody>
      </p:sp>
      <p:sp>
        <p:nvSpPr>
          <p:cNvPr id="11" name="TextBox 10"/>
          <p:cNvSpPr txBox="1"/>
          <p:nvPr/>
        </p:nvSpPr>
        <p:spPr>
          <a:xfrm>
            <a:off x="323528" y="5805264"/>
            <a:ext cx="2569934" cy="246221"/>
          </a:xfrm>
          <a:prstGeom prst="rect">
            <a:avLst/>
          </a:prstGeom>
          <a:noFill/>
        </p:spPr>
        <p:txBody>
          <a:bodyPr wrap="none" rtlCol="0">
            <a:spAutoFit/>
          </a:bodyPr>
          <a:lstStyle/>
          <a:p>
            <a:r>
              <a:rPr lang="en-GB" sz="1000" dirty="0" smtClean="0"/>
              <a:t>ADHF=acute decompensated heart failure</a:t>
            </a:r>
            <a:endParaRPr lang="en-GB" sz="1000" dirty="0"/>
          </a:p>
        </p:txBody>
      </p:sp>
      <p:pic>
        <p:nvPicPr>
          <p:cNvPr id="12" name="Picture 2" descr="D:\Documents\GREAT\AISC\Comunicazione\Logo\AISC CMYK.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22388" b="19221"/>
          <a:stretch/>
        </p:blipFill>
        <p:spPr bwMode="auto">
          <a:xfrm>
            <a:off x="0" y="6080026"/>
            <a:ext cx="1332352" cy="777974"/>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0"/>
          <p:cNvPicPr>
            <a:picLocks noChangeAspect="1" noChangeArrowheads="1"/>
          </p:cNvPicPr>
          <p:nvPr/>
        </p:nvPicPr>
        <p:blipFill>
          <a:blip r:embed="rId3" cstate="print"/>
          <a:srcRect/>
          <a:stretch>
            <a:fillRect/>
          </a:stretch>
        </p:blipFill>
        <p:spPr bwMode="auto">
          <a:xfrm>
            <a:off x="6877050" y="2708275"/>
            <a:ext cx="2014538" cy="2193925"/>
          </a:xfrm>
          <a:prstGeom prst="rect">
            <a:avLst/>
          </a:prstGeom>
          <a:noFill/>
          <a:ln w="9525">
            <a:noFill/>
            <a:miter lim="800000"/>
            <a:headEnd/>
            <a:tailEnd/>
          </a:ln>
        </p:spPr>
      </p:pic>
      <p:pic>
        <p:nvPicPr>
          <p:cNvPr id="17411" name="Picture 11"/>
          <p:cNvPicPr>
            <a:picLocks noChangeAspect="1" noChangeArrowheads="1"/>
          </p:cNvPicPr>
          <p:nvPr/>
        </p:nvPicPr>
        <p:blipFill>
          <a:blip r:embed="rId4" cstate="print"/>
          <a:srcRect/>
          <a:stretch>
            <a:fillRect/>
          </a:stretch>
        </p:blipFill>
        <p:spPr bwMode="auto">
          <a:xfrm>
            <a:off x="6269039" y="719295"/>
            <a:ext cx="2193925" cy="1709738"/>
          </a:xfrm>
          <a:prstGeom prst="rect">
            <a:avLst/>
          </a:prstGeom>
          <a:noFill/>
          <a:ln w="9525">
            <a:noFill/>
            <a:miter lim="800000"/>
            <a:headEnd/>
            <a:tailEnd/>
          </a:ln>
        </p:spPr>
      </p:pic>
      <p:pic>
        <p:nvPicPr>
          <p:cNvPr id="17412" name="Picture 12"/>
          <p:cNvPicPr>
            <a:picLocks noChangeAspect="1" noChangeArrowheads="1"/>
          </p:cNvPicPr>
          <p:nvPr/>
        </p:nvPicPr>
        <p:blipFill>
          <a:blip r:embed="rId5" cstate="print">
            <a:clrChange>
              <a:clrFrom>
                <a:srgbClr val="FDFEFF"/>
              </a:clrFrom>
              <a:clrTo>
                <a:srgbClr val="FDFEFF">
                  <a:alpha val="0"/>
                </a:srgbClr>
              </a:clrTo>
            </a:clrChange>
          </a:blip>
          <a:srcRect/>
          <a:stretch>
            <a:fillRect/>
          </a:stretch>
        </p:blipFill>
        <p:spPr bwMode="auto">
          <a:xfrm>
            <a:off x="5004048" y="4869160"/>
            <a:ext cx="2508250" cy="1439862"/>
          </a:xfrm>
          <a:prstGeom prst="rect">
            <a:avLst/>
          </a:prstGeom>
          <a:noFill/>
          <a:ln w="9525">
            <a:noFill/>
            <a:miter lim="800000"/>
            <a:headEnd/>
            <a:tailEnd/>
          </a:ln>
        </p:spPr>
      </p:pic>
      <p:pic>
        <p:nvPicPr>
          <p:cNvPr id="17414" name="Picture 17" descr="ANd9GcRoDZsLJ_DXfx7u3GUQqOiRtF_3RwRCPlIo_6xDHNhkb0ViPV5j"/>
          <p:cNvPicPr>
            <a:picLocks noChangeAspect="1" noChangeArrowheads="1"/>
          </p:cNvPicPr>
          <p:nvPr/>
        </p:nvPicPr>
        <p:blipFill>
          <a:blip r:embed="rId6" cstate="print"/>
          <a:srcRect/>
          <a:stretch>
            <a:fillRect/>
          </a:stretch>
        </p:blipFill>
        <p:spPr bwMode="auto">
          <a:xfrm>
            <a:off x="3132138" y="692150"/>
            <a:ext cx="2143125" cy="2143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 Box 10"/>
          <p:cNvSpPr txBox="1">
            <a:spLocks noChangeArrowheads="1"/>
          </p:cNvSpPr>
          <p:nvPr/>
        </p:nvSpPr>
        <p:spPr bwMode="auto">
          <a:xfrm>
            <a:off x="0" y="0"/>
            <a:ext cx="9144000" cy="641350"/>
          </a:xfrm>
          <a:prstGeom prst="rect">
            <a:avLst/>
          </a:prstGeom>
          <a:solidFill>
            <a:srgbClr val="0099CC"/>
          </a:solidFill>
          <a:ln>
            <a:noFill/>
          </a:ln>
          <a:effectLst/>
          <a:extLst/>
        </p:spPr>
        <p:txBody>
          <a:bodyPr>
            <a:spAutoFit/>
          </a:bodyPr>
          <a:lstStyle/>
          <a:p>
            <a:pPr algn="ctr"/>
            <a:r>
              <a:rPr lang="it-IT" sz="3600" b="1" dirty="0" err="1" smtClean="0">
                <a:solidFill>
                  <a:schemeClr val="bg1"/>
                </a:solidFill>
                <a:effectLst>
                  <a:outerShdw blurRad="38100" dist="38100" dir="2700000" algn="tl">
                    <a:srgbClr val="000000"/>
                  </a:outerShdw>
                </a:effectLst>
                <a:latin typeface="Calibri" pitchFamily="34" charset="0"/>
              </a:rPr>
              <a:t>Heart</a:t>
            </a:r>
            <a:r>
              <a:rPr lang="it-IT" sz="3600" b="1" dirty="0" smtClean="0">
                <a:solidFill>
                  <a:schemeClr val="bg1"/>
                </a:solidFill>
                <a:effectLst>
                  <a:outerShdw blurRad="38100" dist="38100" dir="2700000" algn="tl">
                    <a:srgbClr val="000000"/>
                  </a:outerShdw>
                </a:effectLst>
                <a:latin typeface="Calibri" pitchFamily="34" charset="0"/>
              </a:rPr>
              <a:t> Failure Diagnosis</a:t>
            </a:r>
            <a:endParaRPr lang="it-IT" sz="3600" b="1" dirty="0">
              <a:solidFill>
                <a:schemeClr val="bg1"/>
              </a:solidFill>
              <a:effectLst>
                <a:outerShdw blurRad="38100" dist="38100" dir="2700000" algn="tl">
                  <a:srgbClr val="000000"/>
                </a:outerShdw>
              </a:effectLst>
              <a:latin typeface="Calibri" pitchFamily="34" charset="0"/>
            </a:endParaRPr>
          </a:p>
        </p:txBody>
      </p:sp>
      <p:grpSp>
        <p:nvGrpSpPr>
          <p:cNvPr id="2" name="Group 8"/>
          <p:cNvGrpSpPr>
            <a:grpSpLocks/>
          </p:cNvGrpSpPr>
          <p:nvPr/>
        </p:nvGrpSpPr>
        <p:grpSpPr bwMode="auto">
          <a:xfrm>
            <a:off x="3169428" y="2949403"/>
            <a:ext cx="2122486" cy="1492250"/>
            <a:chOff x="2336" y="1344"/>
            <a:chExt cx="2833" cy="1997"/>
          </a:xfrm>
        </p:grpSpPr>
        <p:pic>
          <p:nvPicPr>
            <p:cNvPr id="9" name="Picture 6"/>
            <p:cNvPicPr>
              <a:picLocks noChangeAspect="1" noChangeArrowheads="1"/>
            </p:cNvPicPr>
            <p:nvPr/>
          </p:nvPicPr>
          <p:blipFill>
            <a:blip r:embed="rId7" cstate="print"/>
            <a:srcRect/>
            <a:stretch>
              <a:fillRect/>
            </a:stretch>
          </p:blipFill>
          <p:spPr bwMode="auto">
            <a:xfrm>
              <a:off x="2336" y="1344"/>
              <a:ext cx="2833" cy="1997"/>
            </a:xfrm>
            <a:prstGeom prst="rect">
              <a:avLst/>
            </a:prstGeom>
            <a:noFill/>
            <a:ln w="9525">
              <a:noFill/>
              <a:miter lim="800000"/>
              <a:headEnd/>
              <a:tailEnd/>
            </a:ln>
          </p:spPr>
        </p:pic>
        <p:sp>
          <p:nvSpPr>
            <p:cNvPr id="10" name="Rectangle 7"/>
            <p:cNvSpPr>
              <a:spLocks noChangeArrowheads="1"/>
            </p:cNvSpPr>
            <p:nvPr/>
          </p:nvSpPr>
          <p:spPr bwMode="auto">
            <a:xfrm>
              <a:off x="4332" y="1389"/>
              <a:ext cx="816" cy="91"/>
            </a:xfrm>
            <a:prstGeom prst="rect">
              <a:avLst/>
            </a:prstGeom>
            <a:solidFill>
              <a:schemeClr val="tx2"/>
            </a:solidFill>
            <a:ln w="9525">
              <a:solidFill>
                <a:schemeClr val="tx1"/>
              </a:solidFill>
              <a:miter lim="800000"/>
              <a:headEnd/>
              <a:tailEnd/>
            </a:ln>
          </p:spPr>
          <p:txBody>
            <a:bodyPr wrap="none" anchor="ctr"/>
            <a:lstStyle/>
            <a:p>
              <a:endParaRPr lang="it-IT">
                <a:latin typeface="Calibri" pitchFamily="34" charset="0"/>
              </a:endParaRPr>
            </a:p>
          </p:txBody>
        </p:sp>
      </p:grpSp>
      <p:pic>
        <p:nvPicPr>
          <p:cNvPr id="11" name="Picture 2"/>
          <p:cNvPicPr>
            <a:picLocks noChangeAspect="1" noChangeArrowheads="1"/>
          </p:cNvPicPr>
          <p:nvPr/>
        </p:nvPicPr>
        <p:blipFill>
          <a:blip r:embed="rId8" cstate="print"/>
          <a:srcRect/>
          <a:stretch>
            <a:fillRect/>
          </a:stretch>
        </p:blipFill>
        <p:spPr bwMode="auto">
          <a:xfrm>
            <a:off x="5531645" y="3051028"/>
            <a:ext cx="1474788" cy="1092200"/>
          </a:xfrm>
          <a:prstGeom prst="rect">
            <a:avLst/>
          </a:prstGeom>
          <a:noFill/>
          <a:ln w="12700">
            <a:noFill/>
            <a:miter lim="800000"/>
            <a:headEnd/>
            <a:tailEnd/>
          </a:ln>
        </p:spPr>
      </p:pic>
      <p:pic>
        <p:nvPicPr>
          <p:cNvPr id="12" name="Picture 8"/>
          <p:cNvPicPr>
            <a:picLocks noChangeAspect="1" noChangeArrowheads="1"/>
          </p:cNvPicPr>
          <p:nvPr/>
        </p:nvPicPr>
        <p:blipFill>
          <a:blip r:embed="rId9" cstate="print"/>
          <a:srcRect/>
          <a:stretch>
            <a:fillRect/>
          </a:stretch>
        </p:blipFill>
        <p:spPr bwMode="auto">
          <a:xfrm>
            <a:off x="444922" y="2949403"/>
            <a:ext cx="2687216" cy="1952797"/>
          </a:xfrm>
          <a:prstGeom prst="rect">
            <a:avLst/>
          </a:prstGeom>
          <a:noFill/>
          <a:ln w="9525">
            <a:noFill/>
            <a:miter lim="800000"/>
            <a:headEnd/>
            <a:tailEnd/>
          </a:ln>
        </p:spPr>
      </p:pic>
      <p:pic>
        <p:nvPicPr>
          <p:cNvPr id="14" name="Picture 5"/>
          <p:cNvPicPr>
            <a:picLocks noChangeAspect="1" noChangeArrowheads="1"/>
          </p:cNvPicPr>
          <p:nvPr/>
        </p:nvPicPr>
        <p:blipFill>
          <a:blip r:embed="rId10" cstate="print"/>
          <a:srcRect/>
          <a:stretch>
            <a:fillRect/>
          </a:stretch>
        </p:blipFill>
        <p:spPr bwMode="auto">
          <a:xfrm>
            <a:off x="945373" y="985996"/>
            <a:ext cx="1619250" cy="1443037"/>
          </a:xfrm>
          <a:prstGeom prst="rect">
            <a:avLst/>
          </a:prstGeom>
          <a:noFill/>
          <a:ln w="9360">
            <a:solidFill>
              <a:srgbClr val="000000"/>
            </a:solidFill>
            <a:miter lim="800000"/>
            <a:headEnd/>
            <a:tailEnd/>
          </a:ln>
        </p:spPr>
      </p:pic>
      <p:pic>
        <p:nvPicPr>
          <p:cNvPr id="15" name="Picture 14"/>
          <p:cNvPicPr>
            <a:picLocks noChangeAspect="1" noChangeArrowheads="1"/>
          </p:cNvPicPr>
          <p:nvPr/>
        </p:nvPicPr>
        <p:blipFill>
          <a:blip r:embed="rId11" cstate="print"/>
          <a:srcRect/>
          <a:stretch>
            <a:fillRect/>
          </a:stretch>
        </p:blipFill>
        <p:spPr bwMode="auto">
          <a:xfrm>
            <a:off x="2564623" y="4678850"/>
            <a:ext cx="2249617" cy="16187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Grp="1" noChangeAspect="1" noChangeArrowheads="1"/>
          </p:cNvPicPr>
          <p:nvPr>
            <p:ph idx="1"/>
          </p:nvPr>
        </p:nvPicPr>
        <p:blipFill>
          <a:blip r:embed="rId3" cstate="print"/>
          <a:srcRect/>
          <a:stretch>
            <a:fillRect/>
          </a:stretch>
        </p:blipFill>
        <p:spPr>
          <a:xfrm>
            <a:off x="539552" y="0"/>
            <a:ext cx="8231187" cy="6170613"/>
          </a:xfrm>
        </p:spPr>
      </p:pic>
      <p:pic>
        <p:nvPicPr>
          <p:cNvPr id="3" name="Picture 7" descr="1_ca_151a490dcea95b162f2497c03a61de9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23528" y="836712"/>
            <a:ext cx="2781300" cy="2781300"/>
          </a:xfrm>
          <a:prstGeom prst="rect">
            <a:avLst/>
          </a:prstGeom>
          <a:noFill/>
          <a:ln w="9525">
            <a:noFill/>
            <a:miter lim="800000"/>
            <a:headEnd/>
            <a:tailEnd/>
          </a:ln>
        </p:spPr>
      </p:pic>
      <p:sp>
        <p:nvSpPr>
          <p:cNvPr id="4" name="Rectangle 3"/>
          <p:cNvSpPr/>
          <p:nvPr/>
        </p:nvSpPr>
        <p:spPr>
          <a:xfrm>
            <a:off x="0" y="908720"/>
            <a:ext cx="2912016" cy="369332"/>
          </a:xfrm>
          <a:prstGeom prst="rect">
            <a:avLst/>
          </a:prstGeom>
        </p:spPr>
        <p:txBody>
          <a:bodyPr wrap="none">
            <a:spAutoFit/>
          </a:bodyPr>
          <a:lstStyle/>
          <a:p>
            <a:r>
              <a:rPr lang="it-IT" dirty="0" smtClean="0"/>
              <a:t>POCT BNP+HsTNI+NGAL</a:t>
            </a:r>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0" y="0"/>
            <a:ext cx="9144000" cy="1014413"/>
          </a:xfrm>
          <a:solidFill>
            <a:srgbClr val="0099CC"/>
          </a:solidFill>
        </p:spPr>
        <p:txBody>
          <a:bodyPr/>
          <a:lstStyle/>
          <a:p>
            <a:r>
              <a:rPr lang="it-IT" dirty="0" smtClean="0">
                <a:solidFill>
                  <a:srgbClr val="FFC000"/>
                </a:solidFill>
              </a:rPr>
              <a:t>BNP +PCT  for distinguishing S.O.B</a:t>
            </a:r>
            <a:r>
              <a:rPr lang="it-IT" dirty="0" smtClean="0">
                <a:solidFill>
                  <a:schemeClr val="bg1"/>
                </a:solidFill>
              </a:rPr>
              <a:t>. </a:t>
            </a:r>
          </a:p>
        </p:txBody>
      </p:sp>
      <p:pic>
        <p:nvPicPr>
          <p:cNvPr id="27651" name="Picture 2"/>
          <p:cNvPicPr>
            <a:picLocks noChangeAspect="1" noChangeArrowheads="1"/>
          </p:cNvPicPr>
          <p:nvPr/>
        </p:nvPicPr>
        <p:blipFill>
          <a:blip r:embed="rId2" cstate="print"/>
          <a:srcRect/>
          <a:stretch>
            <a:fillRect/>
          </a:stretch>
        </p:blipFill>
        <p:spPr bwMode="auto">
          <a:xfrm>
            <a:off x="0" y="1776413"/>
            <a:ext cx="9144000" cy="3678237"/>
          </a:xfrm>
          <a:prstGeom prst="rect">
            <a:avLst/>
          </a:prstGeom>
          <a:noFill/>
          <a:ln w="9525">
            <a:noFill/>
            <a:miter lim="800000"/>
            <a:headEnd/>
            <a:tailEnd/>
          </a:ln>
        </p:spPr>
      </p:pic>
      <p:sp>
        <p:nvSpPr>
          <p:cNvPr id="27652" name="Rectangle 3"/>
          <p:cNvSpPr>
            <a:spLocks noChangeArrowheads="1"/>
          </p:cNvSpPr>
          <p:nvPr/>
        </p:nvSpPr>
        <p:spPr bwMode="auto">
          <a:xfrm>
            <a:off x="3030538" y="5730875"/>
            <a:ext cx="6113462" cy="276225"/>
          </a:xfrm>
          <a:prstGeom prst="rect">
            <a:avLst/>
          </a:prstGeom>
          <a:noFill/>
          <a:ln w="9525">
            <a:noFill/>
            <a:miter lim="800000"/>
            <a:headEnd/>
            <a:tailEnd/>
          </a:ln>
        </p:spPr>
        <p:txBody>
          <a:bodyPr>
            <a:spAutoFit/>
          </a:bodyPr>
          <a:lstStyle/>
          <a:p>
            <a:r>
              <a:rPr lang="it-IT" sz="1200" i="1">
                <a:latin typeface="Calibri" pitchFamily="34" charset="0"/>
              </a:rPr>
              <a:t>A. Maisel ,.Di Somma et al. Eur  J Heart F 2012 mar;14(3)278-81 </a:t>
            </a:r>
          </a:p>
        </p:txBody>
      </p:sp>
      <p:pic>
        <p:nvPicPr>
          <p:cNvPr id="27653" name="Picture 10" descr="BACH copy"/>
          <p:cNvPicPr>
            <a:picLocks noChangeAspect="1" noChangeArrowheads="1"/>
          </p:cNvPicPr>
          <p:nvPr/>
        </p:nvPicPr>
        <p:blipFill>
          <a:blip r:embed="rId3" cstate="print">
            <a:clrChange>
              <a:clrFrom>
                <a:srgbClr val="FDFDFD"/>
              </a:clrFrom>
              <a:clrTo>
                <a:srgbClr val="FDFDFD">
                  <a:alpha val="0"/>
                </a:srgbClr>
              </a:clrTo>
            </a:clrChange>
            <a:lum bright="-60000" contrast="80000"/>
          </a:blip>
          <a:srcRect/>
          <a:stretch>
            <a:fillRect/>
          </a:stretch>
        </p:blipFill>
        <p:spPr bwMode="auto">
          <a:xfrm>
            <a:off x="0" y="1014413"/>
            <a:ext cx="2898775" cy="762000"/>
          </a:xfrm>
          <a:prstGeom prst="rect">
            <a:avLst/>
          </a:prstGeom>
          <a:solidFill>
            <a:srgbClr val="FFFFFF"/>
          </a:solidFill>
          <a:ln w="57150">
            <a:solidFill>
              <a:schemeClr val="tx1"/>
            </a:solidFill>
            <a:miter lim="800000"/>
            <a:headEnd/>
            <a:tailEnd/>
          </a:ln>
        </p:spPr>
      </p:pic>
      <p:pic>
        <p:nvPicPr>
          <p:cNvPr id="118786" name="Picture 2" descr="C:\Users\JR\Desktop\IMG-20150414-WA0004.jpg"/>
          <p:cNvPicPr>
            <a:picLocks noChangeAspect="1" noChangeArrowheads="1"/>
          </p:cNvPicPr>
          <p:nvPr/>
        </p:nvPicPr>
        <p:blipFill>
          <a:blip r:embed="rId4" cstate="print"/>
          <a:srcRect/>
          <a:stretch>
            <a:fillRect/>
          </a:stretch>
        </p:blipFill>
        <p:spPr bwMode="auto">
          <a:xfrm>
            <a:off x="827584" y="5507850"/>
            <a:ext cx="1800200" cy="1350150"/>
          </a:xfrm>
          <a:prstGeom prst="rect">
            <a:avLst/>
          </a:prstGeom>
          <a:noFill/>
        </p:spPr>
      </p:pic>
      <p:pic>
        <p:nvPicPr>
          <p:cNvPr id="7" name="Picture 7" descr="1_ca_151a490dcea95b162f2497c03a61de9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860032" y="692696"/>
            <a:ext cx="1341140" cy="13411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0" y="0"/>
            <a:ext cx="9144000" cy="1014413"/>
          </a:xfrm>
          <a:solidFill>
            <a:srgbClr val="0099CC"/>
          </a:solidFill>
        </p:spPr>
        <p:txBody>
          <a:bodyPr/>
          <a:lstStyle/>
          <a:p>
            <a:r>
              <a:rPr lang="it-IT" dirty="0" smtClean="0">
                <a:solidFill>
                  <a:srgbClr val="FFC000"/>
                </a:solidFill>
              </a:rPr>
              <a:t>Caveats in using BNP</a:t>
            </a:r>
          </a:p>
        </p:txBody>
      </p:sp>
      <p:pic>
        <p:nvPicPr>
          <p:cNvPr id="28675" name="Picture 2"/>
          <p:cNvPicPr>
            <a:picLocks noGrp="1" noChangeAspect="1" noChangeArrowheads="1"/>
          </p:cNvPicPr>
          <p:nvPr>
            <p:ph idx="1"/>
          </p:nvPr>
        </p:nvPicPr>
        <p:blipFill>
          <a:blip r:embed="rId2" cstate="print"/>
          <a:srcRect/>
          <a:stretch>
            <a:fillRect/>
          </a:stretch>
        </p:blipFill>
        <p:spPr>
          <a:xfrm>
            <a:off x="755576" y="1014413"/>
            <a:ext cx="7931224" cy="2854873"/>
          </a:xfrm>
          <a:noFill/>
        </p:spPr>
      </p:pic>
      <p:pic>
        <p:nvPicPr>
          <p:cNvPr id="28676" name="Picture 3"/>
          <p:cNvPicPr>
            <a:picLocks noChangeAspect="1" noChangeArrowheads="1"/>
          </p:cNvPicPr>
          <p:nvPr/>
        </p:nvPicPr>
        <p:blipFill>
          <a:blip r:embed="rId3" cstate="print"/>
          <a:srcRect/>
          <a:stretch>
            <a:fillRect/>
          </a:stretch>
        </p:blipFill>
        <p:spPr bwMode="auto">
          <a:xfrm>
            <a:off x="4499992" y="2668588"/>
            <a:ext cx="3247008" cy="3545796"/>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p:cNvPicPr>
            <a:picLocks noChangeAspect="1" noChangeArrowheads="1"/>
          </p:cNvPicPr>
          <p:nvPr/>
        </p:nvPicPr>
        <p:blipFill>
          <a:blip r:embed="rId2" cstate="print"/>
          <a:srcRect/>
          <a:stretch>
            <a:fillRect/>
          </a:stretch>
        </p:blipFill>
        <p:spPr bwMode="auto">
          <a:xfrm>
            <a:off x="899592" y="260648"/>
            <a:ext cx="7524750" cy="3362325"/>
          </a:xfrm>
          <a:prstGeom prst="rect">
            <a:avLst/>
          </a:prstGeom>
          <a:noFill/>
          <a:ln w="9525">
            <a:noFill/>
            <a:miter lim="800000"/>
            <a:headEnd/>
            <a:tailEnd/>
          </a:ln>
        </p:spPr>
      </p:pic>
      <p:pic>
        <p:nvPicPr>
          <p:cNvPr id="133123" name="Picture 3"/>
          <p:cNvPicPr>
            <a:picLocks noChangeAspect="1" noChangeArrowheads="1"/>
          </p:cNvPicPr>
          <p:nvPr/>
        </p:nvPicPr>
        <p:blipFill>
          <a:blip r:embed="rId3" cstate="print"/>
          <a:srcRect/>
          <a:stretch>
            <a:fillRect/>
          </a:stretch>
        </p:blipFill>
        <p:spPr bwMode="auto">
          <a:xfrm>
            <a:off x="3181455" y="2924944"/>
            <a:ext cx="5772045" cy="3168352"/>
          </a:xfrm>
          <a:prstGeom prst="rect">
            <a:avLst/>
          </a:prstGeom>
          <a:noFill/>
          <a:ln w="9525">
            <a:noFill/>
            <a:miter lim="800000"/>
            <a:headEnd/>
            <a:tailEnd/>
          </a:ln>
        </p:spPr>
      </p:pic>
      <p:pic>
        <p:nvPicPr>
          <p:cNvPr id="133124" name="Picture 4"/>
          <p:cNvPicPr>
            <a:picLocks noChangeAspect="1" noChangeArrowheads="1"/>
          </p:cNvPicPr>
          <p:nvPr/>
        </p:nvPicPr>
        <p:blipFill>
          <a:blip r:embed="rId4" cstate="print"/>
          <a:srcRect/>
          <a:stretch>
            <a:fillRect/>
          </a:stretch>
        </p:blipFill>
        <p:spPr bwMode="auto">
          <a:xfrm>
            <a:off x="0" y="3429000"/>
            <a:ext cx="3476796" cy="3124180"/>
          </a:xfrm>
          <a:prstGeom prst="rect">
            <a:avLst/>
          </a:prstGeom>
          <a:noFill/>
          <a:ln w="9525">
            <a:noFill/>
            <a:miter lim="800000"/>
            <a:headEnd/>
            <a:tailEnd/>
          </a:ln>
        </p:spPr>
      </p:pic>
      <p:pic>
        <p:nvPicPr>
          <p:cNvPr id="6" name="Immagine 9" descr="renal2 EFG foto.jpg"/>
          <p:cNvPicPr>
            <a:picLocks noChangeAspect="1"/>
          </p:cNvPicPr>
          <p:nvPr/>
        </p:nvPicPr>
        <p:blipFill>
          <a:blip r:embed="rId5" cstate="print"/>
          <a:srcRect/>
          <a:stretch>
            <a:fillRect/>
          </a:stretch>
        </p:blipFill>
        <p:spPr bwMode="auto">
          <a:xfrm>
            <a:off x="7308304" y="2060848"/>
            <a:ext cx="1625088" cy="1295127"/>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cstate="print"/>
          <a:srcRect/>
          <a:stretch>
            <a:fillRect/>
          </a:stretch>
        </p:blipFill>
        <p:spPr bwMode="auto">
          <a:xfrm>
            <a:off x="899592" y="980728"/>
            <a:ext cx="7658621" cy="5242999"/>
          </a:xfrm>
          <a:prstGeom prst="rect">
            <a:avLst/>
          </a:prstGeom>
          <a:noFill/>
          <a:ln w="9525">
            <a:noFill/>
            <a:miter lim="800000"/>
            <a:headEnd/>
            <a:tailEnd/>
          </a:ln>
        </p:spPr>
      </p:pic>
      <p:sp>
        <p:nvSpPr>
          <p:cNvPr id="4" name="CasellaDiTesto 3"/>
          <p:cNvSpPr txBox="1"/>
          <p:nvPr/>
        </p:nvSpPr>
        <p:spPr>
          <a:xfrm>
            <a:off x="0" y="260648"/>
            <a:ext cx="9144000" cy="707886"/>
          </a:xfrm>
          <a:prstGeom prst="rect">
            <a:avLst/>
          </a:prstGeom>
          <a:noFill/>
        </p:spPr>
        <p:txBody>
          <a:bodyPr wrap="square" rtlCol="0">
            <a:spAutoFit/>
          </a:bodyPr>
          <a:lstStyle/>
          <a:p>
            <a:pPr algn="ctr"/>
            <a:r>
              <a:rPr lang="it-IT" sz="4000" dirty="0" err="1" smtClean="0"/>
              <a:t>Telemecine</a:t>
            </a:r>
            <a:r>
              <a:rPr lang="it-IT" sz="4000" dirty="0" smtClean="0"/>
              <a:t> </a:t>
            </a:r>
            <a:r>
              <a:rPr lang="it-IT" sz="4000" dirty="0" err="1" smtClean="0"/>
              <a:t>consultancy</a:t>
            </a:r>
            <a:endParaRPr lang="it-IT" sz="4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ChangeAspect="1" noChangeArrowheads="1"/>
          </p:cNvPicPr>
          <p:nvPr/>
        </p:nvPicPr>
        <p:blipFill>
          <a:blip r:embed="rId2" cstate="print"/>
          <a:srcRect/>
          <a:stretch>
            <a:fillRect/>
          </a:stretch>
        </p:blipFill>
        <p:spPr bwMode="auto">
          <a:xfrm>
            <a:off x="0" y="1124744"/>
            <a:ext cx="7477125" cy="4733925"/>
          </a:xfrm>
          <a:prstGeom prst="rect">
            <a:avLst/>
          </a:prstGeom>
          <a:noFill/>
          <a:ln w="9525">
            <a:noFill/>
            <a:miter lim="800000"/>
            <a:headEnd/>
            <a:tailEnd/>
          </a:ln>
        </p:spPr>
      </p:pic>
      <p:pic>
        <p:nvPicPr>
          <p:cNvPr id="99329" name="Picture 1"/>
          <p:cNvPicPr>
            <a:picLocks noChangeAspect="1" noChangeArrowheads="1"/>
          </p:cNvPicPr>
          <p:nvPr/>
        </p:nvPicPr>
        <p:blipFill>
          <a:blip r:embed="rId3" cstate="print"/>
          <a:srcRect/>
          <a:stretch>
            <a:fillRect/>
          </a:stretch>
        </p:blipFill>
        <p:spPr bwMode="auto">
          <a:xfrm>
            <a:off x="4427984" y="1052735"/>
            <a:ext cx="4414436" cy="1646465"/>
          </a:xfrm>
          <a:prstGeom prst="rect">
            <a:avLst/>
          </a:prstGeom>
          <a:noFill/>
          <a:ln w="9525">
            <a:noFill/>
            <a:miter lim="800000"/>
            <a:headEnd/>
            <a:tailEnd/>
          </a:ln>
        </p:spPr>
      </p:pic>
      <p:pic>
        <p:nvPicPr>
          <p:cNvPr id="99330" name="Picture 2"/>
          <p:cNvPicPr>
            <a:picLocks noChangeAspect="1" noChangeArrowheads="1"/>
          </p:cNvPicPr>
          <p:nvPr/>
        </p:nvPicPr>
        <p:blipFill>
          <a:blip r:embed="rId4" cstate="print"/>
          <a:srcRect/>
          <a:stretch>
            <a:fillRect/>
          </a:stretch>
        </p:blipFill>
        <p:spPr bwMode="auto">
          <a:xfrm>
            <a:off x="6600207" y="2852936"/>
            <a:ext cx="2543793" cy="844103"/>
          </a:xfrm>
          <a:prstGeom prst="rect">
            <a:avLst/>
          </a:prstGeom>
          <a:noFill/>
          <a:ln w="9525">
            <a:noFill/>
            <a:miter lim="800000"/>
            <a:headEnd/>
            <a:tailEnd/>
          </a:ln>
        </p:spPr>
      </p:pic>
      <p:pic>
        <p:nvPicPr>
          <p:cNvPr id="99331" name="Picture 3"/>
          <p:cNvPicPr>
            <a:picLocks noChangeAspect="1" noChangeArrowheads="1"/>
          </p:cNvPicPr>
          <p:nvPr/>
        </p:nvPicPr>
        <p:blipFill>
          <a:blip r:embed="rId5" cstate="print"/>
          <a:srcRect/>
          <a:stretch>
            <a:fillRect/>
          </a:stretch>
        </p:blipFill>
        <p:spPr bwMode="auto">
          <a:xfrm>
            <a:off x="3851920" y="2924944"/>
            <a:ext cx="2979415" cy="633803"/>
          </a:xfrm>
          <a:prstGeom prst="rect">
            <a:avLst/>
          </a:prstGeom>
          <a:noFill/>
          <a:ln w="9525">
            <a:noFill/>
            <a:miter lim="800000"/>
            <a:headEnd/>
            <a:tailEnd/>
          </a:ln>
        </p:spPr>
      </p:pic>
      <p:pic>
        <p:nvPicPr>
          <p:cNvPr id="99332" name="Picture 4"/>
          <p:cNvPicPr>
            <a:picLocks noChangeAspect="1" noChangeArrowheads="1"/>
          </p:cNvPicPr>
          <p:nvPr/>
        </p:nvPicPr>
        <p:blipFill>
          <a:blip r:embed="rId6" cstate="print"/>
          <a:srcRect/>
          <a:stretch>
            <a:fillRect/>
          </a:stretch>
        </p:blipFill>
        <p:spPr bwMode="auto">
          <a:xfrm>
            <a:off x="3779912" y="4293096"/>
            <a:ext cx="3842122" cy="1581152"/>
          </a:xfrm>
          <a:prstGeom prst="rect">
            <a:avLst/>
          </a:prstGeom>
          <a:noFill/>
          <a:ln w="9525">
            <a:noFill/>
            <a:miter lim="800000"/>
            <a:headEnd/>
            <a:tailEnd/>
          </a:ln>
        </p:spPr>
      </p:pic>
      <p:pic>
        <p:nvPicPr>
          <p:cNvPr id="99333" name="Picture 5"/>
          <p:cNvPicPr>
            <a:picLocks noChangeAspect="1" noChangeArrowheads="1"/>
          </p:cNvPicPr>
          <p:nvPr/>
        </p:nvPicPr>
        <p:blipFill>
          <a:blip r:embed="rId7" cstate="print"/>
          <a:srcRect/>
          <a:stretch>
            <a:fillRect/>
          </a:stretch>
        </p:blipFill>
        <p:spPr bwMode="auto">
          <a:xfrm>
            <a:off x="6369375" y="3933055"/>
            <a:ext cx="2307081" cy="1528067"/>
          </a:xfrm>
          <a:prstGeom prst="rect">
            <a:avLst/>
          </a:prstGeom>
          <a:noFill/>
          <a:ln w="9525">
            <a:noFill/>
            <a:miter lim="800000"/>
            <a:headEnd/>
            <a:tailEnd/>
          </a:ln>
        </p:spPr>
      </p:pic>
      <p:sp>
        <p:nvSpPr>
          <p:cNvPr id="8" name="Rettangolo 7"/>
          <p:cNvSpPr/>
          <p:nvPr/>
        </p:nvSpPr>
        <p:spPr>
          <a:xfrm>
            <a:off x="611560" y="0"/>
            <a:ext cx="8301824" cy="707886"/>
          </a:xfrm>
          <a:prstGeom prst="rect">
            <a:avLst/>
          </a:prstGeom>
        </p:spPr>
        <p:txBody>
          <a:bodyPr wrap="none">
            <a:spAutoFit/>
          </a:bodyPr>
          <a:lstStyle/>
          <a:p>
            <a:pPr algn="ctr"/>
            <a:r>
              <a:rPr lang="it-IT" sz="4000" dirty="0" smtClean="0"/>
              <a:t>New </a:t>
            </a:r>
            <a:r>
              <a:rPr lang="it-IT" sz="4000" dirty="0" err="1" smtClean="0"/>
              <a:t>Telemecine</a:t>
            </a:r>
            <a:r>
              <a:rPr lang="it-IT" sz="4000" dirty="0" smtClean="0"/>
              <a:t> </a:t>
            </a:r>
            <a:r>
              <a:rPr lang="it-IT" sz="4000" dirty="0" err="1" smtClean="0"/>
              <a:t>Device</a:t>
            </a:r>
            <a:r>
              <a:rPr lang="it-IT" sz="4000" dirty="0" smtClean="0"/>
              <a:t> </a:t>
            </a:r>
            <a:r>
              <a:rPr lang="it-IT" sz="4000" dirty="0" err="1" smtClean="0"/>
              <a:t>for</a:t>
            </a:r>
            <a:r>
              <a:rPr lang="it-IT" sz="4000" dirty="0" smtClean="0"/>
              <a:t> </a:t>
            </a:r>
            <a:r>
              <a:rPr lang="it-IT" sz="4000" dirty="0" err="1" smtClean="0"/>
              <a:t>cruising</a:t>
            </a:r>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Object 2"/>
          <p:cNvGraphicFramePr>
            <a:graphicFrameLocks noChangeAspect="1"/>
          </p:cNvGraphicFramePr>
          <p:nvPr/>
        </p:nvGraphicFramePr>
        <p:xfrm>
          <a:off x="1043608" y="1196752"/>
          <a:ext cx="6505413" cy="4877930"/>
        </p:xfrm>
        <a:graphic>
          <a:graphicData uri="http://schemas.openxmlformats.org/presentationml/2006/ole">
            <p:oleObj spid="_x0000_s43010" name="Presentation" r:id="rId3" imgW="4569445" imgH="3426611" progId="PowerPoint.Show.12">
              <p:embed/>
            </p:oleObj>
          </a:graphicData>
        </a:graphic>
      </p:graphicFrame>
    </p:spTree>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Vortrag Cottbus 20130320" id="{E77FAEEF-4CB0-4BD1-9B31-4772811971EB}" vid="{C9884460-AF60-42FE-9561-B961E6C82090}"/>
    </a:ext>
  </a:extLst>
</a:theme>
</file>

<file path=ppt/theme/theme2.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Vortrag Cottbus 20130320" id="{E77FAEEF-4CB0-4BD1-9B31-4772811971EB}" vid="{EA9878C5-8DAE-445E-8F84-49C1E6ED3D3D}"/>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Larissa">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776</TotalTime>
  <Words>1166</Words>
  <Application>Microsoft Office PowerPoint</Application>
  <PresentationFormat>On-screen Show (4:3)</PresentationFormat>
  <Paragraphs>144</Paragraphs>
  <Slides>36</Slides>
  <Notes>8</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36</vt:i4>
      </vt:variant>
    </vt:vector>
  </HeadingPairs>
  <TitlesOfParts>
    <vt:vector size="39" baseType="lpstr">
      <vt:lpstr>Standarddesign</vt:lpstr>
      <vt:lpstr>Benutzerdefiniertes Design</vt:lpstr>
      <vt:lpstr>Presentation</vt:lpstr>
      <vt:lpstr>  </vt:lpstr>
      <vt:lpstr>Slide 2</vt:lpstr>
      <vt:lpstr>Frequencies (%) of serious medical emergencies in all types of vessels</vt:lpstr>
      <vt:lpstr>Occurrence of serious medical emergencies in respect of the vessel type</vt:lpstr>
      <vt:lpstr>Slide 5</vt:lpstr>
      <vt:lpstr> Most common presenting CV symptoms  to cruise ship infirmary </vt:lpstr>
      <vt:lpstr> Most common principal CV diagnosis  presenting to cruise ship infirmary  </vt:lpstr>
      <vt:lpstr>Slide 8</vt:lpstr>
      <vt:lpstr>Slide 9</vt:lpstr>
      <vt:lpstr>Slide 10</vt:lpstr>
      <vt:lpstr>Slide 11</vt:lpstr>
      <vt:lpstr>Slide 12</vt:lpstr>
      <vt:lpstr>Slide 13</vt:lpstr>
      <vt:lpstr>Early Risk Stratification of NSTE ACS</vt:lpstr>
      <vt:lpstr>Slide 15</vt:lpstr>
      <vt:lpstr>Slide 16</vt:lpstr>
      <vt:lpstr>      in ACS:Time is Myocardium! We need to start the appriopriate treatment  asap!</vt:lpstr>
      <vt:lpstr>Treatment of ACS on Board</vt:lpstr>
      <vt:lpstr>Fibrinolitic Therapy on Board</vt:lpstr>
      <vt:lpstr>On presentation, an abnormal 12-lead electrocardiogram was present in 92% of passengers</vt:lpstr>
      <vt:lpstr>Slide 21</vt:lpstr>
      <vt:lpstr>Acute Coronary syndrome Treatment on Board  </vt:lpstr>
      <vt:lpstr>Slide 23</vt:lpstr>
      <vt:lpstr>Slide 24</vt:lpstr>
      <vt:lpstr> Most common principal CV diagnosis  presenting to cruise ship infirmary  </vt:lpstr>
      <vt:lpstr>Slide 26</vt:lpstr>
      <vt:lpstr>Rate Control</vt:lpstr>
      <vt:lpstr>Slide 28</vt:lpstr>
      <vt:lpstr>Slide 29</vt:lpstr>
      <vt:lpstr>Slide 30</vt:lpstr>
      <vt:lpstr>BNP +PCT  for distinguishing S.O.B. </vt:lpstr>
      <vt:lpstr>Caveats in using BNP</vt:lpstr>
      <vt:lpstr>Slide 33</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Benutzer</dc:creator>
  <cp:lastModifiedBy>JR</cp:lastModifiedBy>
  <cp:revision>772</cp:revision>
  <dcterms:created xsi:type="dcterms:W3CDTF">2013-03-05T09:47:24Z</dcterms:created>
  <dcterms:modified xsi:type="dcterms:W3CDTF">2015-04-18T05:08:14Z</dcterms:modified>
</cp:coreProperties>
</file>